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371" r:id="rId2"/>
    <p:sldId id="373" r:id="rId3"/>
    <p:sldId id="347" r:id="rId4"/>
    <p:sldId id="397" r:id="rId5"/>
    <p:sldId id="340" r:id="rId6"/>
    <p:sldId id="352" r:id="rId7"/>
    <p:sldId id="257" r:id="rId8"/>
    <p:sldId id="372" r:id="rId9"/>
    <p:sldId id="401" r:id="rId10"/>
    <p:sldId id="398" r:id="rId11"/>
    <p:sldId id="400" r:id="rId12"/>
    <p:sldId id="271" r:id="rId13"/>
    <p:sldId id="405" r:id="rId14"/>
    <p:sldId id="273" r:id="rId15"/>
    <p:sldId id="412" r:id="rId16"/>
    <p:sldId id="275" r:id="rId17"/>
    <p:sldId id="276" r:id="rId18"/>
    <p:sldId id="407" r:id="rId19"/>
    <p:sldId id="409" r:id="rId20"/>
    <p:sldId id="277" r:id="rId21"/>
    <p:sldId id="365" r:id="rId22"/>
    <p:sldId id="355" r:id="rId23"/>
    <p:sldId id="363" r:id="rId24"/>
    <p:sldId id="364" r:id="rId25"/>
    <p:sldId id="366" r:id="rId26"/>
    <p:sldId id="414" r:id="rId27"/>
    <p:sldId id="358" r:id="rId28"/>
    <p:sldId id="367" r:id="rId29"/>
    <p:sldId id="359" r:id="rId30"/>
    <p:sldId id="426" r:id="rId31"/>
    <p:sldId id="416" r:id="rId32"/>
    <p:sldId id="417" r:id="rId33"/>
    <p:sldId id="418" r:id="rId34"/>
    <p:sldId id="419" r:id="rId35"/>
    <p:sldId id="420" r:id="rId36"/>
    <p:sldId id="421" r:id="rId37"/>
    <p:sldId id="423" r:id="rId38"/>
    <p:sldId id="424" r:id="rId39"/>
    <p:sldId id="425" r:id="rId40"/>
    <p:sldId id="289" r:id="rId41"/>
    <p:sldId id="290" r:id="rId42"/>
  </p:sldIdLst>
  <p:sldSz cx="9906000" cy="6858000" type="A4"/>
  <p:notesSz cx="6669088" cy="9928225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27" autoAdjust="0"/>
    <p:restoredTop sz="91297" autoAdjust="0"/>
  </p:normalViewPr>
  <p:slideViewPr>
    <p:cSldViewPr>
      <p:cViewPr varScale="1">
        <p:scale>
          <a:sx n="67" d="100"/>
          <a:sy n="67" d="100"/>
        </p:scale>
        <p:origin x="-294" y="-3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8CEEB7-1150-450E-B55D-33D743B464A9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445220DC-9074-420B-A5DA-4FE1D6D8F953}">
      <dgm:prSet phldrT="[Texto]"/>
      <dgm:spPr/>
      <dgm:t>
        <a:bodyPr/>
        <a:lstStyle/>
        <a:p>
          <a:r>
            <a:rPr lang="pt-PT" dirty="0" smtClean="0"/>
            <a:t>SIS</a:t>
          </a:r>
          <a:endParaRPr lang="pt-PT" dirty="0"/>
        </a:p>
      </dgm:t>
    </dgm:pt>
    <dgm:pt modelId="{4EB6FA5B-940C-436F-801C-C0DF4F079120}" type="parTrans" cxnId="{FD11FD1D-005C-4044-8B37-534DB0DA9C33}">
      <dgm:prSet/>
      <dgm:spPr/>
      <dgm:t>
        <a:bodyPr/>
        <a:lstStyle/>
        <a:p>
          <a:endParaRPr lang="pt-PT"/>
        </a:p>
      </dgm:t>
    </dgm:pt>
    <dgm:pt modelId="{B3BB0CB5-64BD-4112-836F-8FA2417E7B22}" type="sibTrans" cxnId="{FD11FD1D-005C-4044-8B37-534DB0DA9C33}">
      <dgm:prSet/>
      <dgm:spPr/>
      <dgm:t>
        <a:bodyPr/>
        <a:lstStyle/>
        <a:p>
          <a:endParaRPr lang="pt-PT"/>
        </a:p>
      </dgm:t>
    </dgm:pt>
    <dgm:pt modelId="{E01FF852-7C76-4B09-90EC-DC9EDEA613C7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PT" sz="1800" b="1" dirty="0" smtClean="0"/>
            <a:t>Hospitais Regionais</a:t>
          </a:r>
          <a:endParaRPr lang="pt-PT" sz="1800" b="1" dirty="0"/>
        </a:p>
      </dgm:t>
    </dgm:pt>
    <dgm:pt modelId="{84B84E11-C723-412F-8395-9C3D13614451}" type="parTrans" cxnId="{AFE5C6AD-5160-4106-AED3-9FA6EF700FAC}">
      <dgm:prSet/>
      <dgm:spPr/>
      <dgm:t>
        <a:bodyPr/>
        <a:lstStyle/>
        <a:p>
          <a:endParaRPr lang="pt-PT"/>
        </a:p>
      </dgm:t>
    </dgm:pt>
    <dgm:pt modelId="{297329BE-A498-423D-A4F1-952C3CE0F241}" type="sibTrans" cxnId="{AFE5C6AD-5160-4106-AED3-9FA6EF700FAC}">
      <dgm:prSet/>
      <dgm:spPr/>
      <dgm:t>
        <a:bodyPr/>
        <a:lstStyle/>
        <a:p>
          <a:endParaRPr lang="pt-PT"/>
        </a:p>
      </dgm:t>
    </dgm:pt>
    <dgm:pt modelId="{A3B97170-94D3-4BE6-87BE-9A0CBA262434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PT" sz="1800" b="1" dirty="0" smtClean="0"/>
            <a:t>Centros de Saúde</a:t>
          </a:r>
        </a:p>
      </dgm:t>
    </dgm:pt>
    <dgm:pt modelId="{E194A7AE-3798-47B8-904E-8A06268FFB12}" type="parTrans" cxnId="{6E1DBE08-59D3-4EB9-851A-096547AD5997}">
      <dgm:prSet/>
      <dgm:spPr/>
      <dgm:t>
        <a:bodyPr/>
        <a:lstStyle/>
        <a:p>
          <a:endParaRPr lang="pt-PT"/>
        </a:p>
      </dgm:t>
    </dgm:pt>
    <dgm:pt modelId="{4C4F41EA-0AA4-4002-BD4D-663889EAC240}" type="sibTrans" cxnId="{6E1DBE08-59D3-4EB9-851A-096547AD5997}">
      <dgm:prSet/>
      <dgm:spPr/>
      <dgm:t>
        <a:bodyPr/>
        <a:lstStyle/>
        <a:p>
          <a:endParaRPr lang="pt-PT"/>
        </a:p>
      </dgm:t>
    </dgm:pt>
    <dgm:pt modelId="{DE192D73-9CD8-43B9-AAC8-0BC1053BE6AC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PT" sz="1800" b="1" dirty="0" smtClean="0"/>
            <a:t>Delegacias de Saúde</a:t>
          </a:r>
        </a:p>
      </dgm:t>
    </dgm:pt>
    <dgm:pt modelId="{E732FB12-DD77-4C6A-A5D3-E8C60E2978A8}" type="parTrans" cxnId="{5D054113-51A4-4775-BBE4-C01A4396DA82}">
      <dgm:prSet/>
      <dgm:spPr/>
      <dgm:t>
        <a:bodyPr/>
        <a:lstStyle/>
        <a:p>
          <a:endParaRPr lang="pt-PT"/>
        </a:p>
      </dgm:t>
    </dgm:pt>
    <dgm:pt modelId="{299A118D-DDA5-45A8-BA39-DAA0CCAF3369}" type="sibTrans" cxnId="{5D054113-51A4-4775-BBE4-C01A4396DA82}">
      <dgm:prSet/>
      <dgm:spPr/>
      <dgm:t>
        <a:bodyPr/>
        <a:lstStyle/>
        <a:p>
          <a:endParaRPr lang="pt-PT"/>
        </a:p>
      </dgm:t>
    </dgm:pt>
    <dgm:pt modelId="{8BD5A752-AD6E-4C86-864C-4A28FB1847B2}">
      <dgm:prSet phldrT="[Texto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PT" sz="1800" b="1" dirty="0" smtClean="0"/>
            <a:t>Hospitais Centrais </a:t>
          </a:r>
        </a:p>
      </dgm:t>
    </dgm:pt>
    <dgm:pt modelId="{3F6C0C68-0BCD-439D-9266-BF889A0D164C}" type="parTrans" cxnId="{141F3D47-7F6D-461C-B967-3475F7558258}">
      <dgm:prSet/>
      <dgm:spPr/>
      <dgm:t>
        <a:bodyPr/>
        <a:lstStyle/>
        <a:p>
          <a:endParaRPr lang="pt-PT"/>
        </a:p>
      </dgm:t>
    </dgm:pt>
    <dgm:pt modelId="{E3809C6D-BED6-4B49-AA8E-84E1A89558E0}" type="sibTrans" cxnId="{141F3D47-7F6D-461C-B967-3475F7558258}">
      <dgm:prSet/>
      <dgm:spPr/>
      <dgm:t>
        <a:bodyPr/>
        <a:lstStyle/>
        <a:p>
          <a:endParaRPr lang="pt-PT"/>
        </a:p>
      </dgm:t>
    </dgm:pt>
    <dgm:pt modelId="{7C8CCCCD-8C47-4181-BD29-07A6473AC537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t-PT" sz="1800" b="1" dirty="0" smtClean="0"/>
            <a:t>Postos de Saúde</a:t>
          </a:r>
        </a:p>
      </dgm:t>
    </dgm:pt>
    <dgm:pt modelId="{34315882-CF86-433D-92E1-4C1ACE42C892}" type="parTrans" cxnId="{511D788F-F586-4981-A93D-2033123296FD}">
      <dgm:prSet/>
      <dgm:spPr/>
      <dgm:t>
        <a:bodyPr/>
        <a:lstStyle/>
        <a:p>
          <a:endParaRPr lang="pt-PT"/>
        </a:p>
      </dgm:t>
    </dgm:pt>
    <dgm:pt modelId="{76660C89-BD42-4316-8F43-79D0B8D02DE1}" type="sibTrans" cxnId="{511D788F-F586-4981-A93D-2033123296FD}">
      <dgm:prSet/>
      <dgm:spPr/>
      <dgm:t>
        <a:bodyPr/>
        <a:lstStyle/>
        <a:p>
          <a:endParaRPr lang="pt-PT"/>
        </a:p>
      </dgm:t>
    </dgm:pt>
    <dgm:pt modelId="{71803E41-C2B6-4FAF-96AE-8745C6886AF7}" type="pres">
      <dgm:prSet presAssocID="{D68CEEB7-1150-450E-B55D-33D743B464A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44E2189E-F99F-4F29-9D94-AA679CCC206B}" type="pres">
      <dgm:prSet presAssocID="{445220DC-9074-420B-A5DA-4FE1D6D8F953}" presName="centerShape" presStyleLbl="node0" presStyleIdx="0" presStyleCnt="1"/>
      <dgm:spPr/>
      <dgm:t>
        <a:bodyPr/>
        <a:lstStyle/>
        <a:p>
          <a:endParaRPr lang="pt-PT"/>
        </a:p>
      </dgm:t>
    </dgm:pt>
    <dgm:pt modelId="{87304DD6-CBB1-4310-8A07-D1324400867A}" type="pres">
      <dgm:prSet presAssocID="{E01FF852-7C76-4B09-90EC-DC9EDEA613C7}" presName="node" presStyleLbl="node1" presStyleIdx="0" presStyleCnt="5" custScaleX="13369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71D3D42-A3EC-4872-9D22-7D06E213E886}" type="pres">
      <dgm:prSet presAssocID="{E01FF852-7C76-4B09-90EC-DC9EDEA613C7}" presName="dummy" presStyleCnt="0"/>
      <dgm:spPr/>
    </dgm:pt>
    <dgm:pt modelId="{EB96510E-E938-4154-8AC6-68F6E1FB308D}" type="pres">
      <dgm:prSet presAssocID="{297329BE-A498-423D-A4F1-952C3CE0F241}" presName="sibTrans" presStyleLbl="sibTrans2D1" presStyleIdx="0" presStyleCnt="5"/>
      <dgm:spPr/>
      <dgm:t>
        <a:bodyPr/>
        <a:lstStyle/>
        <a:p>
          <a:endParaRPr lang="pt-PT"/>
        </a:p>
      </dgm:t>
    </dgm:pt>
    <dgm:pt modelId="{741D894D-90E6-461B-ABA9-ADBB1217F5BC}" type="pres">
      <dgm:prSet presAssocID="{A3B97170-94D3-4BE6-87BE-9A0CBA262434}" presName="node" presStyleLbl="node1" presStyleIdx="1" presStyleCnt="5" custScaleX="12586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F498BA47-05CD-4097-AD7C-AD6E1D5D169C}" type="pres">
      <dgm:prSet presAssocID="{A3B97170-94D3-4BE6-87BE-9A0CBA262434}" presName="dummy" presStyleCnt="0"/>
      <dgm:spPr/>
    </dgm:pt>
    <dgm:pt modelId="{91070BAF-48A4-4A18-A6B4-80E435E426B6}" type="pres">
      <dgm:prSet presAssocID="{4C4F41EA-0AA4-4002-BD4D-663889EAC240}" presName="sibTrans" presStyleLbl="sibTrans2D1" presStyleIdx="1" presStyleCnt="5"/>
      <dgm:spPr/>
      <dgm:t>
        <a:bodyPr/>
        <a:lstStyle/>
        <a:p>
          <a:endParaRPr lang="pt-PT"/>
        </a:p>
      </dgm:t>
    </dgm:pt>
    <dgm:pt modelId="{B8322A8B-D3DF-4B3F-83CB-BFCAED9BB774}" type="pres">
      <dgm:prSet presAssocID="{7C8CCCCD-8C47-4181-BD29-07A6473AC537}" presName="node" presStyleLbl="node1" presStyleIdx="2" presStyleCnt="5" custScaleX="128925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776CFD5-B902-4282-B79A-43C5DA27811A}" type="pres">
      <dgm:prSet presAssocID="{7C8CCCCD-8C47-4181-BD29-07A6473AC537}" presName="dummy" presStyleCnt="0"/>
      <dgm:spPr/>
    </dgm:pt>
    <dgm:pt modelId="{666B8285-0038-4EF1-B3C9-7810ACD3F8CC}" type="pres">
      <dgm:prSet presAssocID="{76660C89-BD42-4316-8F43-79D0B8D02DE1}" presName="sibTrans" presStyleLbl="sibTrans2D1" presStyleIdx="2" presStyleCnt="5"/>
      <dgm:spPr/>
      <dgm:t>
        <a:bodyPr/>
        <a:lstStyle/>
        <a:p>
          <a:endParaRPr lang="pt-PT"/>
        </a:p>
      </dgm:t>
    </dgm:pt>
    <dgm:pt modelId="{38FF27FE-EC99-4077-8ECA-FB636EF77FC2}" type="pres">
      <dgm:prSet presAssocID="{DE192D73-9CD8-43B9-AAC8-0BC1053BE6AC}" presName="node" presStyleLbl="node1" presStyleIdx="3" presStyleCnt="5" custScaleX="137809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50A0856-84F6-4DD5-A654-60E20534C7CE}" type="pres">
      <dgm:prSet presAssocID="{DE192D73-9CD8-43B9-AAC8-0BC1053BE6AC}" presName="dummy" presStyleCnt="0"/>
      <dgm:spPr/>
    </dgm:pt>
    <dgm:pt modelId="{AF5CEEFA-8E41-45A4-BEC6-91DB57D00B29}" type="pres">
      <dgm:prSet presAssocID="{299A118D-DDA5-45A8-BA39-DAA0CCAF3369}" presName="sibTrans" presStyleLbl="sibTrans2D1" presStyleIdx="3" presStyleCnt="5"/>
      <dgm:spPr/>
      <dgm:t>
        <a:bodyPr/>
        <a:lstStyle/>
        <a:p>
          <a:endParaRPr lang="pt-PT"/>
        </a:p>
      </dgm:t>
    </dgm:pt>
    <dgm:pt modelId="{D701AC8B-1B3B-4EF7-BAC6-2CDE84C71435}" type="pres">
      <dgm:prSet presAssocID="{8BD5A752-AD6E-4C86-864C-4A28FB1847B2}" presName="node" presStyleLbl="node1" presStyleIdx="4" presStyleCnt="5" custScaleX="126303" custRadScaleRad="103562" custRadScaleInc="-4197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74F006B8-B6BB-4EB2-886E-272509E0FA5B}" type="pres">
      <dgm:prSet presAssocID="{8BD5A752-AD6E-4C86-864C-4A28FB1847B2}" presName="dummy" presStyleCnt="0"/>
      <dgm:spPr/>
    </dgm:pt>
    <dgm:pt modelId="{D396DC0D-F50E-4D4F-9211-322BB5165462}" type="pres">
      <dgm:prSet presAssocID="{E3809C6D-BED6-4B49-AA8E-84E1A89558E0}" presName="sibTrans" presStyleLbl="sibTrans2D1" presStyleIdx="4" presStyleCnt="5"/>
      <dgm:spPr/>
      <dgm:t>
        <a:bodyPr/>
        <a:lstStyle/>
        <a:p>
          <a:endParaRPr lang="pt-PT"/>
        </a:p>
      </dgm:t>
    </dgm:pt>
  </dgm:ptLst>
  <dgm:cxnLst>
    <dgm:cxn modelId="{CA1A85E7-01AC-4B89-9C5C-7D2E1C28B0FE}" type="presOf" srcId="{A3B97170-94D3-4BE6-87BE-9A0CBA262434}" destId="{741D894D-90E6-461B-ABA9-ADBB1217F5BC}" srcOrd="0" destOrd="0" presId="urn:microsoft.com/office/officeart/2005/8/layout/radial6"/>
    <dgm:cxn modelId="{4273E539-192F-4616-85E9-5D1CDB905775}" type="presOf" srcId="{D68CEEB7-1150-450E-B55D-33D743B464A9}" destId="{71803E41-C2B6-4FAF-96AE-8745C6886AF7}" srcOrd="0" destOrd="0" presId="urn:microsoft.com/office/officeart/2005/8/layout/radial6"/>
    <dgm:cxn modelId="{5E19E65C-EC7F-4522-BD6A-8BECFEE5E4A7}" type="presOf" srcId="{7C8CCCCD-8C47-4181-BD29-07A6473AC537}" destId="{B8322A8B-D3DF-4B3F-83CB-BFCAED9BB774}" srcOrd="0" destOrd="0" presId="urn:microsoft.com/office/officeart/2005/8/layout/radial6"/>
    <dgm:cxn modelId="{E725C27D-905A-453C-B8E0-255B4EE40C99}" type="presOf" srcId="{DE192D73-9CD8-43B9-AAC8-0BC1053BE6AC}" destId="{38FF27FE-EC99-4077-8ECA-FB636EF77FC2}" srcOrd="0" destOrd="0" presId="urn:microsoft.com/office/officeart/2005/8/layout/radial6"/>
    <dgm:cxn modelId="{511D788F-F586-4981-A93D-2033123296FD}" srcId="{445220DC-9074-420B-A5DA-4FE1D6D8F953}" destId="{7C8CCCCD-8C47-4181-BD29-07A6473AC537}" srcOrd="2" destOrd="0" parTransId="{34315882-CF86-433D-92E1-4C1ACE42C892}" sibTransId="{76660C89-BD42-4316-8F43-79D0B8D02DE1}"/>
    <dgm:cxn modelId="{84F2C0BD-93D8-4B81-8BBB-47FBDC8B3FFD}" type="presOf" srcId="{E01FF852-7C76-4B09-90EC-DC9EDEA613C7}" destId="{87304DD6-CBB1-4310-8A07-D1324400867A}" srcOrd="0" destOrd="0" presId="urn:microsoft.com/office/officeart/2005/8/layout/radial6"/>
    <dgm:cxn modelId="{FD11FD1D-005C-4044-8B37-534DB0DA9C33}" srcId="{D68CEEB7-1150-450E-B55D-33D743B464A9}" destId="{445220DC-9074-420B-A5DA-4FE1D6D8F953}" srcOrd="0" destOrd="0" parTransId="{4EB6FA5B-940C-436F-801C-C0DF4F079120}" sibTransId="{B3BB0CB5-64BD-4112-836F-8FA2417E7B22}"/>
    <dgm:cxn modelId="{444414CF-637D-467C-B5C8-1CDE5C0F837C}" type="presOf" srcId="{299A118D-DDA5-45A8-BA39-DAA0CCAF3369}" destId="{AF5CEEFA-8E41-45A4-BEC6-91DB57D00B29}" srcOrd="0" destOrd="0" presId="urn:microsoft.com/office/officeart/2005/8/layout/radial6"/>
    <dgm:cxn modelId="{AFE5C6AD-5160-4106-AED3-9FA6EF700FAC}" srcId="{445220DC-9074-420B-A5DA-4FE1D6D8F953}" destId="{E01FF852-7C76-4B09-90EC-DC9EDEA613C7}" srcOrd="0" destOrd="0" parTransId="{84B84E11-C723-412F-8395-9C3D13614451}" sibTransId="{297329BE-A498-423D-A4F1-952C3CE0F241}"/>
    <dgm:cxn modelId="{6E1DBE08-59D3-4EB9-851A-096547AD5997}" srcId="{445220DC-9074-420B-A5DA-4FE1D6D8F953}" destId="{A3B97170-94D3-4BE6-87BE-9A0CBA262434}" srcOrd="1" destOrd="0" parTransId="{E194A7AE-3798-47B8-904E-8A06268FFB12}" sibTransId="{4C4F41EA-0AA4-4002-BD4D-663889EAC240}"/>
    <dgm:cxn modelId="{5D054113-51A4-4775-BBE4-C01A4396DA82}" srcId="{445220DC-9074-420B-A5DA-4FE1D6D8F953}" destId="{DE192D73-9CD8-43B9-AAC8-0BC1053BE6AC}" srcOrd="3" destOrd="0" parTransId="{E732FB12-DD77-4C6A-A5D3-E8C60E2978A8}" sibTransId="{299A118D-DDA5-45A8-BA39-DAA0CCAF3369}"/>
    <dgm:cxn modelId="{E075F54F-4253-4F13-A5E7-7D54927DB437}" type="presOf" srcId="{76660C89-BD42-4316-8F43-79D0B8D02DE1}" destId="{666B8285-0038-4EF1-B3C9-7810ACD3F8CC}" srcOrd="0" destOrd="0" presId="urn:microsoft.com/office/officeart/2005/8/layout/radial6"/>
    <dgm:cxn modelId="{B8EFCD35-5613-480C-8F82-DA7A7A92FDF4}" type="presOf" srcId="{8BD5A752-AD6E-4C86-864C-4A28FB1847B2}" destId="{D701AC8B-1B3B-4EF7-BAC6-2CDE84C71435}" srcOrd="0" destOrd="0" presId="urn:microsoft.com/office/officeart/2005/8/layout/radial6"/>
    <dgm:cxn modelId="{917A6D6A-1A1C-4CBC-BBB8-7BE31072BACC}" type="presOf" srcId="{4C4F41EA-0AA4-4002-BD4D-663889EAC240}" destId="{91070BAF-48A4-4A18-A6B4-80E435E426B6}" srcOrd="0" destOrd="0" presId="urn:microsoft.com/office/officeart/2005/8/layout/radial6"/>
    <dgm:cxn modelId="{6A5F23E3-E915-482F-833B-951C16C75B67}" type="presOf" srcId="{297329BE-A498-423D-A4F1-952C3CE0F241}" destId="{EB96510E-E938-4154-8AC6-68F6E1FB308D}" srcOrd="0" destOrd="0" presId="urn:microsoft.com/office/officeart/2005/8/layout/radial6"/>
    <dgm:cxn modelId="{9B40A2B4-8DC1-426D-8799-5064F70696BD}" type="presOf" srcId="{445220DC-9074-420B-A5DA-4FE1D6D8F953}" destId="{44E2189E-F99F-4F29-9D94-AA679CCC206B}" srcOrd="0" destOrd="0" presId="urn:microsoft.com/office/officeart/2005/8/layout/radial6"/>
    <dgm:cxn modelId="{267662EE-BF20-4F26-A4EF-EF761113C8AA}" type="presOf" srcId="{E3809C6D-BED6-4B49-AA8E-84E1A89558E0}" destId="{D396DC0D-F50E-4D4F-9211-322BB5165462}" srcOrd="0" destOrd="0" presId="urn:microsoft.com/office/officeart/2005/8/layout/radial6"/>
    <dgm:cxn modelId="{141F3D47-7F6D-461C-B967-3475F7558258}" srcId="{445220DC-9074-420B-A5DA-4FE1D6D8F953}" destId="{8BD5A752-AD6E-4C86-864C-4A28FB1847B2}" srcOrd="4" destOrd="0" parTransId="{3F6C0C68-0BCD-439D-9266-BF889A0D164C}" sibTransId="{E3809C6D-BED6-4B49-AA8E-84E1A89558E0}"/>
    <dgm:cxn modelId="{4E929B2D-2962-4E8A-B43E-44605A55F48F}" type="presParOf" srcId="{71803E41-C2B6-4FAF-96AE-8745C6886AF7}" destId="{44E2189E-F99F-4F29-9D94-AA679CCC206B}" srcOrd="0" destOrd="0" presId="urn:microsoft.com/office/officeart/2005/8/layout/radial6"/>
    <dgm:cxn modelId="{0AB5BF44-032D-489E-BF27-194645A3BC44}" type="presParOf" srcId="{71803E41-C2B6-4FAF-96AE-8745C6886AF7}" destId="{87304DD6-CBB1-4310-8A07-D1324400867A}" srcOrd="1" destOrd="0" presId="urn:microsoft.com/office/officeart/2005/8/layout/radial6"/>
    <dgm:cxn modelId="{D3940AC5-8C97-4D39-8F2A-FE4E3DFB2386}" type="presParOf" srcId="{71803E41-C2B6-4FAF-96AE-8745C6886AF7}" destId="{071D3D42-A3EC-4872-9D22-7D06E213E886}" srcOrd="2" destOrd="0" presId="urn:microsoft.com/office/officeart/2005/8/layout/radial6"/>
    <dgm:cxn modelId="{8574DC3A-0AEE-42A5-8F8F-2D9345D142ED}" type="presParOf" srcId="{71803E41-C2B6-4FAF-96AE-8745C6886AF7}" destId="{EB96510E-E938-4154-8AC6-68F6E1FB308D}" srcOrd="3" destOrd="0" presId="urn:microsoft.com/office/officeart/2005/8/layout/radial6"/>
    <dgm:cxn modelId="{8052AA1A-9F31-46A0-A822-E1D0D8362B8A}" type="presParOf" srcId="{71803E41-C2B6-4FAF-96AE-8745C6886AF7}" destId="{741D894D-90E6-461B-ABA9-ADBB1217F5BC}" srcOrd="4" destOrd="0" presId="urn:microsoft.com/office/officeart/2005/8/layout/radial6"/>
    <dgm:cxn modelId="{28655220-7CFA-441D-A824-5CA6A52059FD}" type="presParOf" srcId="{71803E41-C2B6-4FAF-96AE-8745C6886AF7}" destId="{F498BA47-05CD-4097-AD7C-AD6E1D5D169C}" srcOrd="5" destOrd="0" presId="urn:microsoft.com/office/officeart/2005/8/layout/radial6"/>
    <dgm:cxn modelId="{D073DC04-9FDF-48A0-A51F-2357A79455F5}" type="presParOf" srcId="{71803E41-C2B6-4FAF-96AE-8745C6886AF7}" destId="{91070BAF-48A4-4A18-A6B4-80E435E426B6}" srcOrd="6" destOrd="0" presId="urn:microsoft.com/office/officeart/2005/8/layout/radial6"/>
    <dgm:cxn modelId="{997A38A4-526A-477F-AE40-BCA47D47722E}" type="presParOf" srcId="{71803E41-C2B6-4FAF-96AE-8745C6886AF7}" destId="{B8322A8B-D3DF-4B3F-83CB-BFCAED9BB774}" srcOrd="7" destOrd="0" presId="urn:microsoft.com/office/officeart/2005/8/layout/radial6"/>
    <dgm:cxn modelId="{3AD85810-6D65-40DB-A734-542C1FA90C91}" type="presParOf" srcId="{71803E41-C2B6-4FAF-96AE-8745C6886AF7}" destId="{9776CFD5-B902-4282-B79A-43C5DA27811A}" srcOrd="8" destOrd="0" presId="urn:microsoft.com/office/officeart/2005/8/layout/radial6"/>
    <dgm:cxn modelId="{2C03DB1F-8D89-40EC-8646-C512DC0502AE}" type="presParOf" srcId="{71803E41-C2B6-4FAF-96AE-8745C6886AF7}" destId="{666B8285-0038-4EF1-B3C9-7810ACD3F8CC}" srcOrd="9" destOrd="0" presId="urn:microsoft.com/office/officeart/2005/8/layout/radial6"/>
    <dgm:cxn modelId="{FAF26F6A-5FF5-4BBF-B8A3-6E866CC018E2}" type="presParOf" srcId="{71803E41-C2B6-4FAF-96AE-8745C6886AF7}" destId="{38FF27FE-EC99-4077-8ECA-FB636EF77FC2}" srcOrd="10" destOrd="0" presId="urn:microsoft.com/office/officeart/2005/8/layout/radial6"/>
    <dgm:cxn modelId="{5846282A-E447-4DF3-A5D2-BEEB736A8F24}" type="presParOf" srcId="{71803E41-C2B6-4FAF-96AE-8745C6886AF7}" destId="{650A0856-84F6-4DD5-A654-60E20534C7CE}" srcOrd="11" destOrd="0" presId="urn:microsoft.com/office/officeart/2005/8/layout/radial6"/>
    <dgm:cxn modelId="{AD42122F-FE9B-46B5-8F7A-9F87634EEE8F}" type="presParOf" srcId="{71803E41-C2B6-4FAF-96AE-8745C6886AF7}" destId="{AF5CEEFA-8E41-45A4-BEC6-91DB57D00B29}" srcOrd="12" destOrd="0" presId="urn:microsoft.com/office/officeart/2005/8/layout/radial6"/>
    <dgm:cxn modelId="{B52E4D4D-558C-4C66-91AE-70CE978BC914}" type="presParOf" srcId="{71803E41-C2B6-4FAF-96AE-8745C6886AF7}" destId="{D701AC8B-1B3B-4EF7-BAC6-2CDE84C71435}" srcOrd="13" destOrd="0" presId="urn:microsoft.com/office/officeart/2005/8/layout/radial6"/>
    <dgm:cxn modelId="{F87A544F-C1A8-4E22-8AA7-74FB1FEC0078}" type="presParOf" srcId="{71803E41-C2B6-4FAF-96AE-8745C6886AF7}" destId="{74F006B8-B6BB-4EB2-886E-272509E0FA5B}" srcOrd="14" destOrd="0" presId="urn:microsoft.com/office/officeart/2005/8/layout/radial6"/>
    <dgm:cxn modelId="{F9C23532-71D6-4122-A16C-A823CBE96EC7}" type="presParOf" srcId="{71803E41-C2B6-4FAF-96AE-8745C6886AF7}" destId="{D396DC0D-F50E-4D4F-9211-322BB516546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t" anchorCtr="0" compatLnSpc="1"/>
          <a:lstStyle/>
          <a:p>
            <a:pPr marL="0" marR="0" lvl="0" indent="0" algn="l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12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type="dt" sz="quarter" idx="1"/>
          </p:nvPr>
        </p:nvSpPr>
        <p:spPr>
          <a:xfrm>
            <a:off x="3778245" y="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t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12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Rectangle 4"/>
          <p:cNvSpPr txBox="1">
            <a:spLocks noGrp="1"/>
          </p:cNvSpPr>
          <p:nvPr>
            <p:ph type="ftr" sz="quarter" idx="2"/>
          </p:nvPr>
        </p:nvSpPr>
        <p:spPr>
          <a:xfrm>
            <a:off x="0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l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12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Rectangle 5"/>
          <p:cNvSpPr txBox="1">
            <a:spLocks noGrp="1"/>
          </p:cNvSpPr>
          <p:nvPr>
            <p:ph type="sldNum" sz="quarter" idx="3"/>
          </p:nvPr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1200" b="0" i="0" u="none" strike="noStrike" kern="1200" cap="none" spc="0" baseline="0" dirty="0">
                <a:solidFill>
                  <a:srgbClr val="000000"/>
                </a:solidFill>
                <a:uFillTx/>
                <a:latin typeface="Arial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17018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t" anchorCtr="0" compatLnSpc="1"/>
          <a:lstStyle>
            <a:lvl1pPr marL="0" marR="0" lvl="0" indent="0" algn="l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1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endParaRPr lang="pt-PT" dirty="0"/>
          </a:p>
        </p:txBody>
      </p:sp>
      <p:sp>
        <p:nvSpPr>
          <p:cNvPr id="3" name="Rectangle 3"/>
          <p:cNvSpPr txBox="1">
            <a:spLocks noGrp="1"/>
          </p:cNvSpPr>
          <p:nvPr>
            <p:ph type="dt" idx="1"/>
          </p:nvPr>
        </p:nvSpPr>
        <p:spPr>
          <a:xfrm>
            <a:off x="3778245" y="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t" anchorCtr="0" compatLnSpc="1"/>
          <a:lstStyle>
            <a:lvl1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1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endParaRPr lang="pt-PT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647696" y="744541"/>
            <a:ext cx="5381628" cy="3724278"/>
          </a:xfrm>
          <a:prstGeom prst="rect">
            <a:avLst/>
          </a:prstGeom>
          <a:noFill/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5" name="Rectangle 5"/>
          <p:cNvSpPr txBox="1">
            <a:spLocks noGrp="1"/>
          </p:cNvSpPr>
          <p:nvPr>
            <p:ph type="body" sz="quarter" idx="3"/>
          </p:nvPr>
        </p:nvSpPr>
        <p:spPr>
          <a:xfrm>
            <a:off x="666753" y="4716466"/>
            <a:ext cx="5335588" cy="4467228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t" anchorCtr="0" compatLnSpc="1"/>
          <a:lstStyle/>
          <a:p>
            <a:pPr lvl="0"/>
            <a:r>
              <a:rPr lang="pt-PT"/>
              <a:t>Clique para 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Rectangle 6"/>
          <p:cNvSpPr txBox="1">
            <a:spLocks noGrp="1"/>
          </p:cNvSpPr>
          <p:nvPr>
            <p:ph type="ftr" sz="quarter" idx="4"/>
          </p:nvPr>
        </p:nvSpPr>
        <p:spPr>
          <a:xfrm>
            <a:off x="0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>
            <a:lvl1pPr marL="0" marR="0" lvl="0" indent="0" algn="l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1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endParaRPr lang="pt-PT" dirty="0"/>
          </a:p>
        </p:txBody>
      </p:sp>
      <p:sp>
        <p:nvSpPr>
          <p:cNvPr id="7" name="Rectangle 7"/>
          <p:cNvSpPr txBox="1">
            <a:spLocks noGrp="1"/>
          </p:cNvSpPr>
          <p:nvPr>
            <p:ph type="sldNum" sz="quarter" idx="5"/>
          </p:nvPr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>
            <a:lvl1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1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fld id="{51EF869C-47BF-4DAA-B2BB-01B83D34A516}" type="slidenum">
              <a:rPr/>
              <a:pPr lvl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1618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400"/>
      </a:spcBef>
      <a:spcAft>
        <a:spcPts val="0"/>
      </a:spcAft>
      <a:buNone/>
      <a:tabLst/>
      <a:defRPr lang="pt-PT" sz="1200" b="0" i="0" u="none" strike="noStrike" kern="1200" cap="none" spc="0" baseline="0">
        <a:solidFill>
          <a:srgbClr val="000000"/>
        </a:solidFill>
        <a:uFillTx/>
        <a:latin typeface="Arial"/>
      </a:defRPr>
    </a:lvl1pPr>
    <a:lvl2pPr marL="457200" marR="0" lvl="1" indent="0" algn="l" defTabSz="914400" rtl="0" fontAlgn="auto" hangingPunct="1">
      <a:lnSpc>
        <a:spcPct val="100000"/>
      </a:lnSpc>
      <a:spcBef>
        <a:spcPts val="400"/>
      </a:spcBef>
      <a:spcAft>
        <a:spcPts val="0"/>
      </a:spcAft>
      <a:buNone/>
      <a:tabLst/>
      <a:defRPr lang="pt-PT" sz="1200" b="0" i="0" u="none" strike="noStrike" kern="1200" cap="none" spc="0" baseline="0">
        <a:solidFill>
          <a:srgbClr val="000000"/>
        </a:solidFill>
        <a:uFillTx/>
        <a:latin typeface="Arial"/>
      </a:defRPr>
    </a:lvl2pPr>
    <a:lvl3pPr marL="914400" marR="0" lvl="2" indent="0" algn="l" defTabSz="914400" rtl="0" fontAlgn="auto" hangingPunct="1">
      <a:lnSpc>
        <a:spcPct val="100000"/>
      </a:lnSpc>
      <a:spcBef>
        <a:spcPts val="400"/>
      </a:spcBef>
      <a:spcAft>
        <a:spcPts val="0"/>
      </a:spcAft>
      <a:buNone/>
      <a:tabLst/>
      <a:defRPr lang="pt-PT" sz="1200" b="0" i="0" u="none" strike="noStrike" kern="1200" cap="none" spc="0" baseline="0">
        <a:solidFill>
          <a:srgbClr val="000000"/>
        </a:solidFill>
        <a:uFillTx/>
        <a:latin typeface="Arial"/>
      </a:defRPr>
    </a:lvl3pPr>
    <a:lvl4pPr marL="1371600" marR="0" lvl="3" indent="0" algn="l" defTabSz="914400" rtl="0" fontAlgn="auto" hangingPunct="1">
      <a:lnSpc>
        <a:spcPct val="100000"/>
      </a:lnSpc>
      <a:spcBef>
        <a:spcPts val="400"/>
      </a:spcBef>
      <a:spcAft>
        <a:spcPts val="0"/>
      </a:spcAft>
      <a:buNone/>
      <a:tabLst/>
      <a:defRPr lang="pt-PT" sz="1200" b="0" i="0" u="none" strike="noStrike" kern="1200" cap="none" spc="0" baseline="0">
        <a:solidFill>
          <a:srgbClr val="000000"/>
        </a:solidFill>
        <a:uFillTx/>
        <a:latin typeface="Arial"/>
      </a:defRPr>
    </a:lvl4pPr>
    <a:lvl5pPr marL="1828800" marR="0" lvl="4" indent="0" algn="l" defTabSz="914400" rtl="0" fontAlgn="auto" hangingPunct="1">
      <a:lnSpc>
        <a:spcPct val="100000"/>
      </a:lnSpc>
      <a:spcBef>
        <a:spcPts val="400"/>
      </a:spcBef>
      <a:spcAft>
        <a:spcPts val="0"/>
      </a:spcAft>
      <a:buNone/>
      <a:tabLst/>
      <a:defRPr lang="pt-PT" sz="1200" b="0" i="0" u="none" strike="noStrike" kern="1200" cap="none" spc="0" baseline="0">
        <a:solidFill>
          <a:srgbClr val="000000"/>
        </a:solidFill>
        <a:uFillTx/>
        <a:latin typeface="Arial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147094-A23E-4B4D-AA27-50662287A81C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404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7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56199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8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64535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9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64535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15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03690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17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08993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1B2DB7D-6E71-4D84-AC68-5870F80F0FF4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20</a:t>
            </a:fld>
            <a:endParaRPr lang="pt-PT" sz="12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PT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07B757-CAF8-4A39-B536-9DB749492316}" type="slidenum">
              <a:rPr lang="pt-PT">
                <a:latin typeface="Arial" pitchFamily="34" charset="0"/>
              </a:rPr>
              <a:pPr/>
              <a:t>21</a:t>
            </a:fld>
            <a:endParaRPr lang="pt-PT" dirty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49288" y="744538"/>
            <a:ext cx="5378450" cy="3724275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008D02B-29A2-42F1-A385-225FF76C6895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23</a:t>
            </a:fld>
            <a:endParaRPr lang="pt-PT" sz="12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en-US" dirty="0"/>
              <a:t>Para enfrentar e </a:t>
            </a:r>
            <a:r>
              <a:rPr lang="en-US" dirty="0" err="1"/>
              <a:t>coordenar</a:t>
            </a:r>
            <a:r>
              <a:rPr lang="en-US" dirty="0"/>
              <a:t> </a:t>
            </a:r>
            <a:r>
              <a:rPr lang="en-US" dirty="0" err="1"/>
              <a:t>todo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desafio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de </a:t>
            </a:r>
            <a:r>
              <a:rPr lang="en-US" dirty="0" err="1"/>
              <a:t>ambiente</a:t>
            </a:r>
            <a:r>
              <a:rPr lang="en-US" dirty="0"/>
              <a:t> de </a:t>
            </a:r>
            <a:r>
              <a:rPr lang="en-US" dirty="0" err="1"/>
              <a:t>negócios</a:t>
            </a:r>
            <a:r>
              <a:rPr lang="en-US" dirty="0"/>
              <a:t>, o </a:t>
            </a:r>
            <a:r>
              <a:rPr lang="en-US" dirty="0" err="1"/>
              <a:t>Governo</a:t>
            </a:r>
            <a:r>
              <a:rPr lang="en-US" dirty="0"/>
              <a:t> </a:t>
            </a:r>
            <a:r>
              <a:rPr lang="en-US" dirty="0" err="1"/>
              <a:t>estabeleceu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b="1" i="1" dirty="0"/>
              <a:t>task force</a:t>
            </a:r>
            <a:r>
              <a:rPr lang="en-US" dirty="0"/>
              <a:t> </a:t>
            </a:r>
            <a:r>
              <a:rPr lang="en-US" dirty="0" err="1"/>
              <a:t>junto</a:t>
            </a:r>
            <a:r>
              <a:rPr lang="en-US" dirty="0"/>
              <a:t> da </a:t>
            </a:r>
            <a:r>
              <a:rPr lang="en-US" dirty="0" err="1"/>
              <a:t>Unidade</a:t>
            </a:r>
            <a:r>
              <a:rPr lang="en-US" dirty="0"/>
              <a:t> de </a:t>
            </a:r>
            <a:r>
              <a:rPr lang="en-US" dirty="0" err="1"/>
              <a:t>Coordenação</a:t>
            </a:r>
            <a:r>
              <a:rPr lang="en-US" dirty="0"/>
              <a:t> da </a:t>
            </a:r>
            <a:r>
              <a:rPr lang="en-US" dirty="0" err="1"/>
              <a:t>Reforma</a:t>
            </a:r>
            <a:r>
              <a:rPr lang="en-US" dirty="0"/>
              <a:t> do Estado, no </a:t>
            </a:r>
            <a:r>
              <a:rPr lang="en-US" dirty="0" err="1"/>
              <a:t>sentido</a:t>
            </a:r>
            <a:r>
              <a:rPr lang="en-US" dirty="0"/>
              <a:t> de </a:t>
            </a:r>
            <a:r>
              <a:rPr lang="en-US" dirty="0" err="1"/>
              <a:t>encontrar</a:t>
            </a:r>
            <a:r>
              <a:rPr lang="en-US" dirty="0"/>
              <a:t> </a:t>
            </a:r>
            <a:r>
              <a:rPr lang="en-US" dirty="0" err="1"/>
              <a:t>formas</a:t>
            </a:r>
            <a:r>
              <a:rPr lang="en-US" dirty="0"/>
              <a:t> de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de </a:t>
            </a:r>
            <a:r>
              <a:rPr lang="en-US" dirty="0" err="1"/>
              <a:t>Cabo</a:t>
            </a:r>
            <a:r>
              <a:rPr lang="en-US" dirty="0"/>
              <a:t> Verde </a:t>
            </a:r>
            <a:r>
              <a:rPr lang="en-US" dirty="0" err="1"/>
              <a:t>nestas</a:t>
            </a:r>
            <a:r>
              <a:rPr lang="en-US" dirty="0"/>
              <a:t> </a:t>
            </a:r>
            <a:r>
              <a:rPr lang="en-US" dirty="0" err="1"/>
              <a:t>matérias</a:t>
            </a:r>
            <a:r>
              <a:rPr lang="en-US" dirty="0"/>
              <a:t>, </a:t>
            </a:r>
            <a:r>
              <a:rPr lang="en-US" dirty="0" err="1"/>
              <a:t>coordenar</a:t>
            </a:r>
            <a:r>
              <a:rPr lang="en-US" dirty="0"/>
              <a:t>, </a:t>
            </a:r>
            <a:r>
              <a:rPr lang="en-US" dirty="0" err="1"/>
              <a:t>seguir</a:t>
            </a:r>
            <a:r>
              <a:rPr lang="en-US" dirty="0"/>
              <a:t> e </a:t>
            </a:r>
            <a:r>
              <a:rPr lang="en-US" dirty="0" err="1"/>
              <a:t>avaliar</a:t>
            </a:r>
            <a:r>
              <a:rPr lang="en-US" dirty="0"/>
              <a:t> a </a:t>
            </a:r>
            <a:r>
              <a:rPr lang="en-US" dirty="0" err="1"/>
              <a:t>implementação</a:t>
            </a:r>
            <a:r>
              <a:rPr lang="en-US" dirty="0"/>
              <a:t> do </a:t>
            </a:r>
            <a:r>
              <a:rPr lang="en-US" dirty="0" err="1"/>
              <a:t>plano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de </a:t>
            </a:r>
            <a:r>
              <a:rPr lang="en-US" dirty="0" err="1"/>
              <a:t>ambiente</a:t>
            </a:r>
            <a:r>
              <a:rPr lang="en-US" dirty="0"/>
              <a:t> de </a:t>
            </a:r>
            <a:r>
              <a:rPr lang="en-US" dirty="0" err="1"/>
              <a:t>negócios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A </a:t>
            </a:r>
            <a:r>
              <a:rPr lang="en-US" b="1" i="1" dirty="0"/>
              <a:t>task force</a:t>
            </a:r>
            <a:r>
              <a:rPr lang="en-US" i="1" dirty="0"/>
              <a:t> </a:t>
            </a:r>
            <a:r>
              <a:rPr lang="en-US" dirty="0"/>
              <a:t>fez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intervenção</a:t>
            </a:r>
            <a:r>
              <a:rPr lang="en-US" dirty="0"/>
              <a:t> </a:t>
            </a:r>
            <a:r>
              <a:rPr lang="en-US" dirty="0" err="1"/>
              <a:t>segundo</a:t>
            </a:r>
            <a:r>
              <a:rPr lang="en-US" dirty="0"/>
              <a:t> </a:t>
            </a:r>
            <a:r>
              <a:rPr lang="en-US" dirty="0" err="1"/>
              <a:t>duas</a:t>
            </a:r>
            <a:r>
              <a:rPr lang="en-US" dirty="0"/>
              <a:t> </a:t>
            </a:r>
            <a:r>
              <a:rPr lang="en-US" dirty="0" err="1"/>
              <a:t>perspectivas</a:t>
            </a:r>
            <a:r>
              <a:rPr lang="en-US" dirty="0"/>
              <a:t> </a:t>
            </a:r>
            <a:r>
              <a:rPr lang="en-US" dirty="0" err="1"/>
              <a:t>principais</a:t>
            </a:r>
            <a:r>
              <a:rPr lang="en-US" dirty="0"/>
              <a:t>: </a:t>
            </a:r>
            <a:r>
              <a:rPr lang="en-US" dirty="0" err="1"/>
              <a:t>trabalhando</a:t>
            </a:r>
            <a:r>
              <a:rPr lang="en-US" dirty="0"/>
              <a:t> </a:t>
            </a:r>
            <a:r>
              <a:rPr lang="en-US" dirty="0" err="1"/>
              <a:t>junto</a:t>
            </a:r>
            <a:r>
              <a:rPr lang="en-US" dirty="0"/>
              <a:t> dos </a:t>
            </a:r>
            <a:r>
              <a:rPr lang="en-US" dirty="0" err="1"/>
              <a:t>diversos</a:t>
            </a:r>
            <a:r>
              <a:rPr lang="en-US" dirty="0"/>
              <a:t> </a:t>
            </a:r>
            <a:r>
              <a:rPr lang="en-US" dirty="0" err="1"/>
              <a:t>sectores</a:t>
            </a:r>
            <a:r>
              <a:rPr lang="en-US" dirty="0"/>
              <a:t> do Estado no </a:t>
            </a:r>
            <a:r>
              <a:rPr lang="en-US" dirty="0" err="1"/>
              <a:t>sentido</a:t>
            </a:r>
            <a:r>
              <a:rPr lang="en-US" dirty="0"/>
              <a:t> de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implementação</a:t>
            </a:r>
            <a:r>
              <a:rPr lang="en-US" dirty="0"/>
              <a:t> das </a:t>
            </a:r>
            <a:r>
              <a:rPr lang="en-US" dirty="0" err="1"/>
              <a:t>actuais</a:t>
            </a:r>
            <a:r>
              <a:rPr lang="en-US" dirty="0"/>
              <a:t> </a:t>
            </a:r>
            <a:r>
              <a:rPr lang="en-US" dirty="0" err="1"/>
              <a:t>políticas</a:t>
            </a:r>
            <a:r>
              <a:rPr lang="en-US" dirty="0"/>
              <a:t> e </a:t>
            </a:r>
            <a:r>
              <a:rPr lang="en-US" dirty="0" err="1"/>
              <a:t>práticas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boa </a:t>
            </a:r>
            <a:r>
              <a:rPr lang="en-US" dirty="0" err="1"/>
              <a:t>articulação</a:t>
            </a:r>
            <a:r>
              <a:rPr lang="en-US" dirty="0"/>
              <a:t>, de acções </a:t>
            </a:r>
            <a:r>
              <a:rPr lang="en-US" dirty="0" err="1"/>
              <a:t>coordenadas</a:t>
            </a:r>
            <a:r>
              <a:rPr lang="en-US" dirty="0"/>
              <a:t> e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trabalhando</a:t>
            </a:r>
            <a:r>
              <a:rPr lang="en-US" dirty="0"/>
              <a:t> </a:t>
            </a:r>
            <a:r>
              <a:rPr lang="en-US" dirty="0" err="1"/>
              <a:t>junto</a:t>
            </a:r>
            <a:r>
              <a:rPr lang="en-US" dirty="0"/>
              <a:t> das </a:t>
            </a:r>
            <a:r>
              <a:rPr lang="en-US" dirty="0" err="1"/>
              <a:t>instituições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medem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indicadores</a:t>
            </a:r>
            <a:r>
              <a:rPr lang="en-US" dirty="0"/>
              <a:t> de </a:t>
            </a:r>
            <a:r>
              <a:rPr lang="en-US" dirty="0" err="1"/>
              <a:t>desempenho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implementação</a:t>
            </a:r>
            <a:r>
              <a:rPr lang="en-US" dirty="0"/>
              <a:t> das </a:t>
            </a:r>
            <a:r>
              <a:rPr lang="en-US" dirty="0" err="1"/>
              <a:t>políticas</a:t>
            </a:r>
            <a:r>
              <a:rPr lang="en-US" dirty="0"/>
              <a:t>, </a:t>
            </a:r>
            <a:r>
              <a:rPr lang="en-US" dirty="0" err="1"/>
              <a:t>procurando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melhoria</a:t>
            </a:r>
            <a:r>
              <a:rPr lang="en-US" dirty="0"/>
              <a:t> no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diz</a:t>
            </a:r>
            <a:r>
              <a:rPr lang="en-US" dirty="0"/>
              <a:t> </a:t>
            </a:r>
            <a:r>
              <a:rPr lang="en-US" dirty="0" err="1"/>
              <a:t>respeito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e a </a:t>
            </a:r>
            <a:r>
              <a:rPr lang="en-US" dirty="0" err="1"/>
              <a:t>precisão</a:t>
            </a:r>
            <a:r>
              <a:rPr lang="en-US" dirty="0"/>
              <a:t> dos dados.</a:t>
            </a: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6659865-8F21-4857-970A-DA968083D6B0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D46F299-B441-4255-963A-820E1FAD35D0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29</a:t>
            </a:fld>
            <a:endParaRPr lang="pt-PT" sz="12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D46F299-B441-4255-963A-820E1FAD35D0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30</a:t>
            </a:fld>
            <a:endParaRPr lang="pt-PT" sz="12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5153505-811A-472F-A889-3FDF2A8683C0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33</a:t>
            </a:fld>
            <a:endParaRPr lang="pt-PT" sz="12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3" name="Rectangle 7"/>
          <p:cNvSpPr txBox="1"/>
          <p:nvPr/>
        </p:nvSpPr>
        <p:spPr>
          <a:xfrm>
            <a:off x="3778245" y="9429750"/>
            <a:ext cx="288924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3625" tIns="46808" rIns="93625" bIns="46808" anchor="b" anchorCtr="0" compatLnSpc="1"/>
          <a:lstStyle/>
          <a:p>
            <a:pPr marL="0" marR="0" lvl="0" indent="0" algn="r" defTabSz="93662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098B6D-0841-41B4-B213-27145460DE0F}" type="slidenum">
              <a:rPr/>
              <a:pPr marL="0" marR="0" lvl="0" indent="0" algn="r" defTabSz="936629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33</a:t>
            </a:fld>
            <a:endParaRPr lang="pt-PT" sz="1200" b="0" i="0" u="none" strike="noStrike" kern="1200" cap="none" spc="0" baseline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652463" y="746125"/>
            <a:ext cx="5372100" cy="3719513"/>
          </a:xfrm>
        </p:spPr>
      </p:sp>
      <p:sp>
        <p:nvSpPr>
          <p:cNvPr id="5" name="Rectangle 3"/>
          <p:cNvSpPr txBox="1">
            <a:spLocks noGrp="1"/>
          </p:cNvSpPr>
          <p:nvPr>
            <p:ph type="body" sz="quarter" idx="1"/>
          </p:nvPr>
        </p:nvSpPr>
        <p:spPr>
          <a:xfrm>
            <a:off x="665161" y="4716466"/>
            <a:ext cx="5338760" cy="4465636"/>
          </a:xfrm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35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6431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39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8116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649288" y="744538"/>
            <a:ext cx="5378450" cy="3724275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51EF869C-47BF-4DAA-B2BB-01B83D34A516}" type="slidenum">
              <a:rPr lang="pt-PT" smtClean="0"/>
              <a:pPr lvl="0"/>
              <a:t>40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79606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ctrTitle"/>
          </p:nvPr>
        </p:nvSpPr>
        <p:spPr>
          <a:xfrm>
            <a:off x="742950" y="2130423"/>
            <a:ext cx="8420096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1"/>
          </p:nvPr>
        </p:nvSpPr>
        <p:spPr>
          <a:xfrm>
            <a:off x="1485900" y="3886200"/>
            <a:ext cx="6934196" cy="17526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Faça clique para editar o estilo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 txBox="1">
            <a:spLocks noGrp="1"/>
          </p:cNvSpPr>
          <p:nvPr>
            <p:ph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–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782634" y="4406895"/>
            <a:ext cx="8420096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 txBox="1">
            <a:spLocks noGrp="1"/>
          </p:cNvSpPr>
          <p:nvPr>
            <p:ph type="body" idx="1"/>
          </p:nvPr>
        </p:nvSpPr>
        <p:spPr>
          <a:xfrm>
            <a:off x="782634" y="2906713"/>
            <a:ext cx="8420096" cy="15001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Clique para editar os estilos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 txBox="1">
            <a:spLocks noGrp="1"/>
          </p:cNvSpPr>
          <p:nvPr>
            <p:ph sz="half" idx="1"/>
          </p:nvPr>
        </p:nvSpPr>
        <p:spPr>
          <a:xfrm>
            <a:off x="495303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•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–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–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»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 txBox="1">
            <a:spLocks noGrp="1"/>
          </p:cNvSpPr>
          <p:nvPr>
            <p:ph sz="half" idx="2"/>
          </p:nvPr>
        </p:nvSpPr>
        <p:spPr>
          <a:xfrm>
            <a:off x="5029200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•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–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–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»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 txBox="1">
            <a:spLocks noGrp="1"/>
          </p:cNvSpPr>
          <p:nvPr>
            <p:ph type="body" idx="1"/>
          </p:nvPr>
        </p:nvSpPr>
        <p:spPr>
          <a:xfrm>
            <a:off x="495303" y="1535113"/>
            <a:ext cx="4376739" cy="6397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pt-PT" sz="2400" b="1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Marcador de Posição de Conteúdo 3"/>
          <p:cNvSpPr txBox="1">
            <a:spLocks noGrp="1"/>
          </p:cNvSpPr>
          <p:nvPr>
            <p:ph sz="half" idx="2"/>
          </p:nvPr>
        </p:nvSpPr>
        <p:spPr>
          <a:xfrm>
            <a:off x="495303" y="2174872"/>
            <a:ext cx="4376739" cy="395128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•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–"/>
              <a:tabLst/>
              <a:defRPr lang="pt-PT" sz="16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»"/>
              <a:tabLst/>
              <a:defRPr lang="pt-PT" sz="16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 txBox="1">
            <a:spLocks noGrp="1"/>
          </p:cNvSpPr>
          <p:nvPr>
            <p:ph type="body" sz="quarter" idx="3"/>
          </p:nvPr>
        </p:nvSpPr>
        <p:spPr>
          <a:xfrm>
            <a:off x="5032372" y="1535113"/>
            <a:ext cx="4378320" cy="6397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pt-PT" sz="2400" b="1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6" name="Marcador de Posição de Conteúdo 5"/>
          <p:cNvSpPr txBox="1">
            <a:spLocks noGrp="1"/>
          </p:cNvSpPr>
          <p:nvPr>
            <p:ph sz="quarter" idx="4"/>
          </p:nvPr>
        </p:nvSpPr>
        <p:spPr>
          <a:xfrm>
            <a:off x="5032372" y="2174872"/>
            <a:ext cx="4378320" cy="395128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•"/>
              <a:tabLst/>
              <a:defRPr lang="pt-PT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–"/>
              <a:tabLst/>
              <a:defRPr lang="pt-PT" sz="16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ct val="100000"/>
              <a:buChar char="»"/>
              <a:tabLst/>
              <a:defRPr lang="pt-PT" sz="16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495303" y="273048"/>
            <a:ext cx="325914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 txBox="1">
            <a:spLocks noGrp="1"/>
          </p:cNvSpPr>
          <p:nvPr>
            <p:ph idx="1"/>
          </p:nvPr>
        </p:nvSpPr>
        <p:spPr>
          <a:xfrm>
            <a:off x="3873498" y="273048"/>
            <a:ext cx="5537204" cy="5853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–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 txBox="1">
            <a:spLocks noGrp="1"/>
          </p:cNvSpPr>
          <p:nvPr>
            <p:ph type="body" sz="half" idx="2"/>
          </p:nvPr>
        </p:nvSpPr>
        <p:spPr>
          <a:xfrm>
            <a:off x="495303" y="1435095"/>
            <a:ext cx="3259141" cy="46910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  <a:tabLst/>
              <a:defRPr lang="pt-PT" sz="1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Clique para editar os estilos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1941508" y="4800600"/>
            <a:ext cx="59436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a Imagem 2"/>
          <p:cNvSpPr txBox="1">
            <a:spLocks noGrp="1"/>
          </p:cNvSpPr>
          <p:nvPr>
            <p:ph type="pic" idx="1"/>
          </p:nvPr>
        </p:nvSpPr>
        <p:spPr>
          <a:xfrm>
            <a:off x="1941508" y="612776"/>
            <a:ext cx="59436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endParaRPr lang="pt-PT" dirty="0"/>
          </a:p>
        </p:txBody>
      </p:sp>
      <p:sp>
        <p:nvSpPr>
          <p:cNvPr id="4" name="Marcador de Posição do Texto 3"/>
          <p:cNvSpPr txBox="1">
            <a:spLocks noGrp="1"/>
          </p:cNvSpPr>
          <p:nvPr>
            <p:ph type="body" sz="half" idx="2"/>
          </p:nvPr>
        </p:nvSpPr>
        <p:spPr>
          <a:xfrm>
            <a:off x="1941508" y="5367335"/>
            <a:ext cx="5943600" cy="8048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  <a:tabLst/>
              <a:defRPr lang="pt-PT" sz="1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r>
              <a:rPr lang="pt-PT"/>
              <a:t>Clique para editar os estilos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–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 txBox="1">
            <a:spLocks noGrp="1"/>
          </p:cNvSpPr>
          <p:nvPr>
            <p:ph type="title" orient="vert"/>
          </p:nvPr>
        </p:nvSpPr>
        <p:spPr>
          <a:xfrm>
            <a:off x="7181853" y="541333"/>
            <a:ext cx="2228850" cy="5584826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95303" y="541333"/>
            <a:ext cx="6534146" cy="5584826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–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PT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 txBox="1">
            <a:spLocks noGrp="1"/>
          </p:cNvSpPr>
          <p:nvPr>
            <p:ph type="tbl"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en-US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Rectangle 4"/>
          <p:cNvSpPr txBox="1">
            <a:spLocks noGrp="1"/>
          </p:cNvSpPr>
          <p:nvPr>
            <p:ph type="dt" sz="quarter" idx="7"/>
          </p:nvPr>
        </p:nvSpPr>
        <p:spPr>
          <a:xfrm>
            <a:off x="7016748" y="76196"/>
            <a:ext cx="2724153" cy="28892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2400" b="0" i="0" u="none" strike="noStrike" kern="1200" cap="none" spc="0" baseline="0">
                <a:solidFill>
                  <a:srgbClr val="009999"/>
                </a:solidFill>
                <a:uFillTx/>
                <a:latin typeface="Arial"/>
              </a:defRPr>
            </a:lvl1pPr>
          </a:lstStyle>
          <a:p>
            <a:pPr lvl="0"/>
            <a:endParaRPr lang="pt-PT" dirty="0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>
          <a:xfrm>
            <a:off x="8915400" y="6476996"/>
            <a:ext cx="825502" cy="2444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2400" b="0" i="0" u="none" strike="noStrike" kern="1200" cap="none" spc="0" baseline="0">
                <a:solidFill>
                  <a:srgbClr val="009999"/>
                </a:solidFill>
                <a:uFillTx/>
                <a:latin typeface="Arial"/>
              </a:defRPr>
            </a:lvl1pPr>
          </a:lstStyle>
          <a:p>
            <a:pPr lvl="0"/>
            <a:fld id="{213F2434-FD2A-40F2-B5AD-5F6FC6D31827}" type="slidenum">
              <a:rPr/>
              <a:pPr lvl="0"/>
              <a:t>‹nº›</a:t>
            </a:fld>
            <a:endParaRPr lang="pt-P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 noGrp="1"/>
          </p:cNvSpPr>
          <p:nvPr>
            <p:ph/>
          </p:nvPr>
        </p:nvSpPr>
        <p:spPr>
          <a:xfrm>
            <a:off x="495303" y="274640"/>
            <a:ext cx="8915400" cy="58515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ct val="100000"/>
              <a:buChar char="•"/>
              <a:tabLst/>
              <a:defRPr lang="pt-PT" sz="32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  <a:lvl2pPr marL="742950" marR="0" lvl="1" indent="-28575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ct val="100000"/>
              <a:buChar char="–"/>
              <a:tabLst/>
              <a:defRPr lang="pt-PT" sz="28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2pPr>
            <a:lvl3pPr marL="1143000" marR="0" lvl="2" indent="-22860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ct val="100000"/>
              <a:buChar char="•"/>
              <a:tabLst/>
              <a:defRPr lang="pt-PT" sz="2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3pPr>
            <a:lvl4pPr marL="1600200" marR="0" lvl="3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–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4pPr>
            <a:lvl5pPr marL="2057400" marR="0" lvl="4" indent="-228600" algn="l" defTabSz="914400" rtl="0" fontAlgn="auto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00000"/>
              <a:buChar char="»"/>
              <a:tabLst/>
              <a:defRPr lang="pt-PT" sz="20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5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5" name="Rectangle 6"/>
          <p:cNvSpPr txBox="1">
            <a:spLocks noGrp="1"/>
          </p:cNvSpPr>
          <p:nvPr>
            <p:ph type="sldNum" sz="quarter" idx="8"/>
          </p:nvPr>
        </p:nvSpPr>
        <p:spPr>
          <a:xfrm>
            <a:off x="8915400" y="6476996"/>
            <a:ext cx="825502" cy="2444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2400" b="0" i="0" u="none" strike="noStrike" kern="1200" cap="none" spc="0" baseline="0">
                <a:solidFill>
                  <a:srgbClr val="009999"/>
                </a:solidFill>
                <a:uFillTx/>
                <a:latin typeface="Arial"/>
              </a:defRPr>
            </a:lvl1pPr>
          </a:lstStyle>
          <a:p>
            <a:pPr lvl="0"/>
            <a:fld id="{F6C27AEB-AB44-4F9A-8637-D36535053C63}" type="slidenum">
              <a:rPr/>
              <a:pPr lvl="0"/>
              <a:t>‹nº›</a:t>
            </a:fld>
            <a:endParaRPr lang="pt-P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5E9EFF">
                <a:alpha val="67000"/>
              </a:srgbClr>
            </a:gs>
            <a:gs pos="68000">
              <a:srgbClr val="85C2FF"/>
            </a:gs>
            <a:gs pos="100000">
              <a:srgbClr val="C4D6EB"/>
            </a:gs>
            <a:gs pos="96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9"/>
          <p:cNvSpPr/>
          <p:nvPr/>
        </p:nvSpPr>
        <p:spPr>
          <a:xfrm rot="5400013" flipH="1" flipV="1">
            <a:off x="-2624142" y="3362327"/>
            <a:ext cx="6772275" cy="47621"/>
          </a:xfrm>
          <a:prstGeom prst="rect">
            <a:avLst/>
          </a:prstGeom>
          <a:gradFill>
            <a:gsLst>
              <a:gs pos="0">
                <a:srgbClr val="009999"/>
              </a:gs>
              <a:gs pos="100000">
                <a:srgbClr val="FFFFFF"/>
              </a:gs>
            </a:gsLst>
            <a:lin ang="5400000"/>
          </a:gradFill>
          <a:ln>
            <a:noFill/>
            <a:prstDash val="solid"/>
          </a:ln>
        </p:spPr>
        <p:txBody>
          <a:bodyPr vert="horz" wrap="non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sp>
        <p:nvSpPr>
          <p:cNvPr id="3" name="Text Box 71"/>
          <p:cNvSpPr txBox="1"/>
          <p:nvPr/>
        </p:nvSpPr>
        <p:spPr>
          <a:xfrm>
            <a:off x="9321795" y="6629400"/>
            <a:ext cx="42068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9A4891-B464-4BE3-B7AF-0C2AD8E6842A}" type="slidenum">
              <a:rPr/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‹nº›</a:t>
            </a:fld>
            <a:endParaRPr lang="pt-PT" sz="900" b="0" i="0" u="none" strike="noStrike" kern="1200" cap="none" spc="0" baseline="0" dirty="0">
              <a:solidFill>
                <a:srgbClr val="000000"/>
              </a:solidFill>
              <a:uFillTx/>
              <a:latin typeface="Verdana" pitchFamily="34"/>
            </a:endParaRPr>
          </a:p>
        </p:txBody>
      </p:sp>
      <p:sp>
        <p:nvSpPr>
          <p:cNvPr id="4" name="Rectangle 78"/>
          <p:cNvSpPr/>
          <p:nvPr/>
        </p:nvSpPr>
        <p:spPr>
          <a:xfrm flipV="1">
            <a:off x="0" y="608011"/>
            <a:ext cx="9363071" cy="55558"/>
          </a:xfrm>
          <a:prstGeom prst="rect">
            <a:avLst/>
          </a:prstGeom>
          <a:gradFill>
            <a:gsLst>
              <a:gs pos="0">
                <a:srgbClr val="009999"/>
              </a:gs>
              <a:gs pos="100000">
                <a:srgbClr val="FFFFFF"/>
              </a:gs>
            </a:gsLst>
            <a:lin ang="0"/>
          </a:gradFill>
          <a:ln>
            <a:noFill/>
            <a:prstDash val="solid"/>
          </a:ln>
        </p:spPr>
        <p:txBody>
          <a:bodyPr vert="horz" wrap="non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sp>
        <p:nvSpPr>
          <p:cNvPr id="5" name="Rectangle 133"/>
          <p:cNvSpPr/>
          <p:nvPr/>
        </p:nvSpPr>
        <p:spPr>
          <a:xfrm>
            <a:off x="0" y="3038478"/>
            <a:ext cx="9905996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ctr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sp>
        <p:nvSpPr>
          <p:cNvPr id="6" name="Rectangle 135"/>
          <p:cNvSpPr/>
          <p:nvPr/>
        </p:nvSpPr>
        <p:spPr>
          <a:xfrm>
            <a:off x="0" y="3043242"/>
            <a:ext cx="9905996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ctr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sp>
        <p:nvSpPr>
          <p:cNvPr id="7" name="Rectangle 137"/>
          <p:cNvSpPr/>
          <p:nvPr/>
        </p:nvSpPr>
        <p:spPr>
          <a:xfrm>
            <a:off x="0" y="3038478"/>
            <a:ext cx="9905996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ctr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sp>
        <p:nvSpPr>
          <p:cNvPr id="8" name="Rectangle 139"/>
          <p:cNvSpPr/>
          <p:nvPr/>
        </p:nvSpPr>
        <p:spPr>
          <a:xfrm>
            <a:off x="0" y="3038478"/>
            <a:ext cx="9905996" cy="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ctr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9999"/>
              </a:solidFill>
              <a:uFillTx/>
              <a:latin typeface="Arial"/>
            </a:endParaRPr>
          </a:p>
        </p:txBody>
      </p:sp>
      <p:pic>
        <p:nvPicPr>
          <p:cNvPr id="9" name="Picture 154" descr="bg_top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>
          <a:xfrm>
            <a:off x="812801" y="177795"/>
            <a:ext cx="9093195" cy="40957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155"/>
          <p:cNvSpPr txBox="1">
            <a:spLocks noGrp="1"/>
          </p:cNvSpPr>
          <p:nvPr>
            <p:ph type="title"/>
          </p:nvPr>
        </p:nvSpPr>
        <p:spPr>
          <a:xfrm>
            <a:off x="495303" y="541333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pt-PT"/>
              <a:t>Clique para editar o estilo do título</a:t>
            </a:r>
          </a:p>
        </p:txBody>
      </p:sp>
      <p:sp>
        <p:nvSpPr>
          <p:cNvPr id="11" name="Text Box 156"/>
          <p:cNvSpPr txBox="1"/>
          <p:nvPr/>
        </p:nvSpPr>
        <p:spPr>
          <a:xfrm>
            <a:off x="300042" y="6357942"/>
            <a:ext cx="9266236" cy="21430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800" b="1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>
    <p:pull dir="r"/>
  </p:transition>
  <p:hf hdr="0" dt="0"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pt-PT" sz="4400" b="0" i="0" u="none" strike="noStrike" kern="0" cap="none" spc="0" baseline="0">
          <a:solidFill>
            <a:srgbClr val="000000"/>
          </a:solidFill>
          <a:uFillTx/>
          <a:latin typeface="Arial"/>
        </a:defRPr>
      </a:lvl1pPr>
    </p:titleStyle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formadoestado.gov.cv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6577" y="1156296"/>
            <a:ext cx="8843918" cy="1264591"/>
          </a:xfrm>
        </p:spPr>
        <p:txBody>
          <a:bodyPr/>
          <a:lstStyle/>
          <a:p>
            <a:r>
              <a:rPr lang="pt-PT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Agenda 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de transformação e Reforma 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do Estado</a:t>
            </a:r>
            <a:endParaRPr lang="pt-PT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6" descr="imgs_CV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36" y="3092285"/>
            <a:ext cx="8858000" cy="1444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5592306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17"/>
          <p:cNvSpPr txBox="1">
            <a:spLocks noChangeArrowheads="1"/>
          </p:cNvSpPr>
          <p:nvPr/>
        </p:nvSpPr>
        <p:spPr bwMode="auto">
          <a:xfrm>
            <a:off x="888474" y="688340"/>
            <a:ext cx="8640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CONTEXTUALIZAÇÃO DO PAÍS</a:t>
            </a:r>
            <a:endParaRPr lang="en-US" sz="32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3152800" y="2111655"/>
            <a:ext cx="6552728" cy="4537261"/>
            <a:chOff x="1246385" y="2132960"/>
            <a:chExt cx="7743611" cy="4609165"/>
          </a:xfrm>
        </p:grpSpPr>
        <p:grpSp>
          <p:nvGrpSpPr>
            <p:cNvPr id="5" name="Grupo 4"/>
            <p:cNvGrpSpPr/>
            <p:nvPr/>
          </p:nvGrpSpPr>
          <p:grpSpPr>
            <a:xfrm>
              <a:off x="1246385" y="5806125"/>
              <a:ext cx="7743611" cy="936000"/>
              <a:chOff x="1256862" y="5806125"/>
              <a:chExt cx="7743611" cy="936000"/>
            </a:xfrm>
          </p:grpSpPr>
          <p:sp>
            <p:nvSpPr>
              <p:cNvPr id="12" name="Flowchart: Alternate Process 11"/>
              <p:cNvSpPr/>
              <p:nvPr/>
            </p:nvSpPr>
            <p:spPr>
              <a:xfrm>
                <a:off x="1261410" y="5806125"/>
                <a:ext cx="7739063" cy="468000"/>
              </a:xfrm>
              <a:prstGeom prst="flowChartAlternateProcess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b="1" dirty="0" smtClean="0">
                    <a:solidFill>
                      <a:schemeClr val="tx1"/>
                    </a:solidFill>
                  </a:rPr>
                  <a:t>Taxa de crescimento do PIB: 5,4% </a:t>
                </a:r>
                <a:r>
                  <a:rPr lang="en-US" sz="1600" b="1" dirty="0" smtClean="0">
                    <a:solidFill>
                      <a:schemeClr val="tx1"/>
                    </a:solidFill>
                  </a:rPr>
                  <a:t>(2010)</a:t>
                </a:r>
                <a:r>
                  <a:rPr lang="en-US" sz="2000" b="1" dirty="0" smtClean="0">
                    <a:solidFill>
                      <a:schemeClr val="tx1"/>
                    </a:solidFill>
                  </a:rPr>
                  <a:t>; </a:t>
                </a:r>
                <a:r>
                  <a:rPr lang="en-US" b="1" dirty="0" smtClean="0">
                    <a:solidFill>
                      <a:schemeClr val="tx1"/>
                    </a:solidFill>
                  </a:rPr>
                  <a:t>3,6 %  </a:t>
                </a:r>
                <a:r>
                  <a:rPr lang="en-US" sz="1600" b="1" dirty="0" smtClean="0">
                    <a:solidFill>
                      <a:schemeClr val="tx1"/>
                    </a:solidFill>
                  </a:rPr>
                  <a:t>(2009</a:t>
                </a:r>
                <a:r>
                  <a:rPr lang="en-US" sz="1400" dirty="0" smtClean="0">
                    <a:solidFill>
                      <a:schemeClr val="tx1"/>
                    </a:solidFill>
                  </a:rPr>
                  <a:t>)   (</a:t>
                </a:r>
                <a:r>
                  <a:rPr lang="en-US" sz="1400" dirty="0" err="1" smtClean="0">
                    <a:solidFill>
                      <a:schemeClr val="tx1"/>
                    </a:solidFill>
                  </a:rPr>
                  <a:t>Banco</a:t>
                </a:r>
                <a:r>
                  <a:rPr lang="en-US" sz="1400" dirty="0" smtClean="0">
                    <a:solidFill>
                      <a:schemeClr val="tx1"/>
                    </a:solidFill>
                  </a:rPr>
                  <a:t> Mundial</a:t>
                </a:r>
                <a:r>
                  <a:rPr lang="en-US" sz="1100" dirty="0" smtClean="0">
                    <a:solidFill>
                      <a:schemeClr val="tx1"/>
                    </a:solidFill>
                  </a:rPr>
                  <a:t>)</a:t>
                </a:r>
                <a:endParaRPr lang="en-US" sz="11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Flowchart: Alternate Process 12"/>
              <p:cNvSpPr/>
              <p:nvPr/>
            </p:nvSpPr>
            <p:spPr>
              <a:xfrm>
                <a:off x="1256862" y="6274125"/>
                <a:ext cx="7739063" cy="468000"/>
              </a:xfrm>
              <a:prstGeom prst="flowChartAlternateProcess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b="1" dirty="0" smtClean="0">
                    <a:solidFill>
                      <a:schemeClr val="tx1"/>
                    </a:solidFill>
                  </a:rPr>
                  <a:t>Taxa de inflação: 4,5% </a:t>
                </a:r>
                <a:r>
                  <a:rPr lang="en-US" sz="1400" b="1" dirty="0" smtClean="0">
                    <a:solidFill>
                      <a:schemeClr val="tx1"/>
                    </a:solidFill>
                  </a:rPr>
                  <a:t>(2011</a:t>
                </a:r>
                <a:r>
                  <a:rPr lang="en-US" sz="2000" b="1" dirty="0" smtClean="0">
                    <a:solidFill>
                      <a:schemeClr val="tx1"/>
                    </a:solidFill>
                  </a:rPr>
                  <a:t>);  </a:t>
                </a:r>
                <a:r>
                  <a:rPr lang="en-US" b="1" dirty="0" smtClean="0">
                    <a:solidFill>
                      <a:schemeClr val="tx1"/>
                    </a:solidFill>
                  </a:rPr>
                  <a:t>2,1 %  </a:t>
                </a:r>
                <a:r>
                  <a:rPr lang="en-US" sz="1400" b="1" dirty="0" smtClean="0">
                    <a:solidFill>
                      <a:schemeClr val="tx1"/>
                    </a:solidFill>
                  </a:rPr>
                  <a:t>(2010) </a:t>
                </a:r>
                <a:endParaRPr lang="en-US" sz="14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" name="Grupo 1"/>
            <p:cNvGrpSpPr/>
            <p:nvPr/>
          </p:nvGrpSpPr>
          <p:grpSpPr>
            <a:xfrm>
              <a:off x="1246385" y="2132960"/>
              <a:ext cx="7739063" cy="3600296"/>
              <a:chOff x="1064568" y="2024896"/>
              <a:chExt cx="7739063" cy="3600296"/>
            </a:xfrm>
          </p:grpSpPr>
          <p:sp>
            <p:nvSpPr>
              <p:cNvPr id="3" name="Flowchart: Alternate Process 2"/>
              <p:cNvSpPr/>
              <p:nvPr/>
            </p:nvSpPr>
            <p:spPr>
              <a:xfrm>
                <a:off x="1064568" y="2024896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  <a:cs typeface="Segoe UI" pitchFamily="34" charset="0"/>
                  </a:rPr>
                  <a:t>População: 491,575 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  <a:cs typeface="Segoe UI" pitchFamily="34" charset="0"/>
                  </a:rPr>
                  <a:t>(INECV – </a:t>
                </a:r>
                <a:r>
                  <a:rPr lang="en-US" sz="1400" dirty="0" err="1" smtClean="0">
                    <a:solidFill>
                      <a:schemeClr val="accent6">
                        <a:lumMod val="75000"/>
                      </a:schemeClr>
                    </a:solidFill>
                    <a:cs typeface="Segoe UI" pitchFamily="34" charset="0"/>
                  </a:rPr>
                  <a:t>censo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  <a:cs typeface="Segoe UI" pitchFamily="34" charset="0"/>
                  </a:rPr>
                  <a:t> 2010) 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  <a:cs typeface="Segoe UI" pitchFamily="34" charset="0"/>
                </a:endParaRPr>
              </a:p>
            </p:txBody>
          </p:sp>
          <p:sp>
            <p:nvSpPr>
              <p:cNvPr id="4" name="Flowchart: Alternate Process 3"/>
              <p:cNvSpPr/>
              <p:nvPr/>
            </p:nvSpPr>
            <p:spPr>
              <a:xfrm>
                <a:off x="1064568" y="2492896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b="1" dirty="0">
                    <a:solidFill>
                      <a:schemeClr val="accent6">
                        <a:lumMod val="75000"/>
                      </a:schemeClr>
                    </a:solidFill>
                  </a:rPr>
                  <a:t>Á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rea</a:t>
                </a:r>
                <a:r>
                  <a:rPr lang="en-US" sz="2000" b="1" dirty="0">
                    <a:solidFill>
                      <a:schemeClr val="accent6">
                        <a:lumMod val="75000"/>
                      </a:schemeClr>
                    </a:solidFill>
                  </a:rPr>
                  <a:t>: 4,033 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km</a:t>
                </a:r>
                <a:r>
                  <a:rPr lang="en-US" sz="2000" baseline="30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2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Flowchart: Alternate Process 5"/>
              <p:cNvSpPr/>
              <p:nvPr/>
            </p:nvSpPr>
            <p:spPr>
              <a:xfrm>
                <a:off x="1064568" y="2924944"/>
                <a:ext cx="7739063" cy="5004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Esperança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de </a:t>
                </a: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vida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: 73 </a:t>
                </a:r>
                <a:r>
                  <a:rPr lang="en-US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anos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(</a:t>
                </a:r>
                <a:r>
                  <a:rPr lang="en-US" sz="1400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homens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), 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78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anos</a:t>
                </a:r>
                <a:r>
                  <a:rPr lang="en-US" sz="20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(</a:t>
                </a:r>
                <a:r>
                  <a:rPr lang="en-US" sz="1400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mulheres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)  (NU) 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9" name="Flowchart: Alternate Process 8"/>
              <p:cNvSpPr/>
              <p:nvPr/>
            </p:nvSpPr>
            <p:spPr>
              <a:xfrm>
                <a:off x="1064568" y="3393048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Renda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sz="2000" b="1" dirty="0">
                    <a:solidFill>
                      <a:schemeClr val="accent6">
                        <a:lumMod val="75000"/>
                      </a:schemeClr>
                    </a:solidFill>
                  </a:rPr>
                  <a:t>per capita: US 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$3,826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(</a:t>
                </a:r>
                <a:r>
                  <a:rPr lang="en-US" sz="1400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Banco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Mundial, 2010)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0" name="Flowchart: Alternate Process 9"/>
              <p:cNvSpPr/>
              <p:nvPr/>
            </p:nvSpPr>
            <p:spPr>
              <a:xfrm>
                <a:off x="1064568" y="3825096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Índice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de </a:t>
                </a: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Desenvolvimento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en-US" sz="2000" b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Humano</a:t>
                </a: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(IDH): 0.568  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(NU -2011)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1" name="Flowchart: Alternate Process 10"/>
              <p:cNvSpPr/>
              <p:nvPr/>
            </p:nvSpPr>
            <p:spPr>
              <a:xfrm>
                <a:off x="1064568" y="4257144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pt-PT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Alfabetização: 84,8% adultos </a:t>
                </a:r>
                <a:r>
                  <a:rPr lang="pt-PT" sz="2000" b="1" dirty="0">
                    <a:solidFill>
                      <a:schemeClr val="accent6">
                        <a:lumMod val="75000"/>
                      </a:schemeClr>
                    </a:solidFill>
                  </a:rPr>
                  <a:t>- 97% </a:t>
                </a:r>
                <a:r>
                  <a:rPr lang="pt-PT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jovens   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(NU </a:t>
                </a:r>
                <a:r>
                  <a:rPr lang="en-US" sz="1400" dirty="0">
                    <a:solidFill>
                      <a:schemeClr val="accent6">
                        <a:lumMod val="75000"/>
                      </a:schemeClr>
                    </a:solidFill>
                  </a:rPr>
                  <a:t>-2011</a:t>
                </a:r>
                <a:r>
                  <a:rPr lang="en-US" sz="1400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)</a:t>
                </a:r>
                <a:endParaRPr lang="en-US" sz="1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4" name="Flowchart: Alternate Process 10"/>
              <p:cNvSpPr/>
              <p:nvPr/>
            </p:nvSpPr>
            <p:spPr>
              <a:xfrm>
                <a:off x="1064568" y="5157192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Taxa de desemprego: 13%</a:t>
                </a:r>
                <a:endParaRPr lang="en-US" sz="20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  <p:sp>
            <p:nvSpPr>
              <p:cNvPr id="15" name="Flowchart: Alternate Process 10"/>
              <p:cNvSpPr/>
              <p:nvPr/>
            </p:nvSpPr>
            <p:spPr>
              <a:xfrm>
                <a:off x="1064568" y="4700652"/>
                <a:ext cx="7739063" cy="468000"/>
              </a:xfrm>
              <a:prstGeom prst="flowChartAlternateProcess">
                <a:avLst/>
              </a:prstGeom>
              <a:gradFill>
                <a:gsLst>
                  <a:gs pos="0">
                    <a:srgbClr val="8488C4"/>
                  </a:gs>
                  <a:gs pos="53000">
                    <a:srgbClr val="D4DEFF"/>
                  </a:gs>
                  <a:gs pos="83000">
                    <a:srgbClr val="D4DEFF"/>
                  </a:gs>
                  <a:gs pos="100000">
                    <a:srgbClr val="96AB94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r>
                  <a:rPr 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Redução da pobreza com inclusão: 27%</a:t>
                </a:r>
                <a:endParaRPr lang="en-US" sz="20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p:grpSp>
      </p:grpSp>
      <p:sp>
        <p:nvSpPr>
          <p:cNvPr id="16" name="Marcador de Posição de Conteúdo 5"/>
          <p:cNvSpPr txBox="1">
            <a:spLocks/>
          </p:cNvSpPr>
          <p:nvPr/>
        </p:nvSpPr>
        <p:spPr>
          <a:xfrm>
            <a:off x="888474" y="1226182"/>
            <a:ext cx="8640000" cy="748332"/>
          </a:xfrm>
          <a:prstGeom prst="rect">
            <a:avLst/>
          </a:prstGeom>
        </p:spPr>
        <p:txBody>
          <a:bodyPr/>
          <a:lstStyle/>
          <a:p>
            <a:pPr lvl="0" algn="just">
              <a:spcBef>
                <a:spcPts val="500"/>
              </a:spcBef>
              <a:buNone/>
            </a:pPr>
            <a:r>
              <a:rPr lang="pt-PT" sz="2000" b="1" dirty="0">
                <a:solidFill>
                  <a:schemeClr val="bg2">
                    <a:lumMod val="75000"/>
                  </a:schemeClr>
                </a:solidFill>
              </a:rPr>
              <a:t>Cabo Verde é hoje um País emergente com novas oportunidades em termos de desenvolvimento socioeconómico </a:t>
            </a:r>
            <a:r>
              <a:rPr lang="pt-PT" sz="2000" b="1" dirty="0" smtClean="0">
                <a:solidFill>
                  <a:schemeClr val="bg2">
                    <a:lumMod val="75000"/>
                  </a:schemeClr>
                </a:solidFill>
              </a:rPr>
              <a:t>:</a:t>
            </a:r>
            <a:endParaRPr lang="pt-PT" sz="2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7" name="Marcador de Posição de Conteúdo 5"/>
          <p:cNvSpPr txBox="1">
            <a:spLocks/>
          </p:cNvSpPr>
          <p:nvPr/>
        </p:nvSpPr>
        <p:spPr>
          <a:xfrm>
            <a:off x="888474" y="1976505"/>
            <a:ext cx="2264326" cy="4883486"/>
          </a:xfrm>
          <a:prstGeom prst="rect">
            <a:avLst/>
          </a:prstGeom>
        </p:spPr>
        <p:txBody>
          <a:bodyPr/>
          <a:lstStyle/>
          <a:p>
            <a:pPr marL="285750" lvl="0" indent="-180000" defTabSz="720000">
              <a:spcBef>
                <a:spcPts val="500"/>
              </a:spcBef>
              <a:buFont typeface="Arial" pitchFamily="34" charset="0"/>
              <a:buChar char="•"/>
            </a:pPr>
            <a:r>
              <a:rPr lang="pt-PT" sz="1400" b="1" dirty="0" smtClean="0">
                <a:solidFill>
                  <a:schemeClr val="bg2">
                    <a:lumMod val="75000"/>
                  </a:schemeClr>
                </a:solidFill>
              </a:rPr>
              <a:t>Rápido </a:t>
            </a:r>
            <a:r>
              <a:rPr lang="pt-PT" sz="1400" b="1" dirty="0">
                <a:solidFill>
                  <a:schemeClr val="bg2">
                    <a:lumMod val="75000"/>
                  </a:schemeClr>
                </a:solidFill>
              </a:rPr>
              <a:t>crescimento do investimento directo estrangeiros que superou o peso da Ajuda Publica ao Desenvolvimento no PIB</a:t>
            </a:r>
          </a:p>
          <a:p>
            <a:pPr marL="285750" lvl="0" indent="-180000" defTabSz="720000">
              <a:spcBef>
                <a:spcPts val="500"/>
              </a:spcBef>
              <a:buFont typeface="Arial" pitchFamily="34" charset="0"/>
              <a:buChar char="•"/>
            </a:pPr>
            <a:r>
              <a:rPr lang="pt-PT" sz="1400" b="1" dirty="0">
                <a:solidFill>
                  <a:schemeClr val="bg2">
                    <a:lumMod val="75000"/>
                  </a:schemeClr>
                </a:solidFill>
              </a:rPr>
              <a:t>Rápido Crescimento do Turismo que superou as contribuições de remessas da emigração</a:t>
            </a:r>
          </a:p>
          <a:p>
            <a:pPr marL="285750" lvl="0" indent="-180000" defTabSz="720000">
              <a:spcBef>
                <a:spcPts val="500"/>
              </a:spcBef>
              <a:buFont typeface="Arial" pitchFamily="34" charset="0"/>
              <a:buChar char="•"/>
            </a:pPr>
            <a:r>
              <a:rPr lang="pt-PT" sz="1400" b="1" dirty="0">
                <a:solidFill>
                  <a:schemeClr val="bg2">
                    <a:lumMod val="75000"/>
                  </a:schemeClr>
                </a:solidFill>
              </a:rPr>
              <a:t>Desempenho positivo das exportações - Turismo e Pescas. </a:t>
            </a:r>
          </a:p>
          <a:p>
            <a:pPr marL="285750" indent="-180000" defTabSz="720000">
              <a:spcBef>
                <a:spcPts val="500"/>
              </a:spcBef>
              <a:buFont typeface="Arial" pitchFamily="34" charset="0"/>
              <a:buChar char="•"/>
            </a:pPr>
            <a:r>
              <a:rPr lang="pt-PT" sz="1400" b="1" dirty="0">
                <a:solidFill>
                  <a:schemeClr val="bg2">
                    <a:lumMod val="75000"/>
                  </a:schemeClr>
                </a:solidFill>
              </a:rPr>
              <a:t>Boa Governação Politica,  Económica, Liberdades Politicas, Civil e Económicas -  Considerado  mais estável em África para o ano 2011-12 ;</a:t>
            </a:r>
          </a:p>
          <a:p>
            <a:endParaRPr lang="pt-PT" sz="1400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70518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3040" y="692696"/>
            <a:ext cx="8640000" cy="792088"/>
          </a:xfrm>
        </p:spPr>
        <p:txBody>
          <a:bodyPr/>
          <a:lstStyle/>
          <a:p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EVOLUÇÃO DA RENDA PER CAPITA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552" y="1628800"/>
            <a:ext cx="878497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4568" y="701824"/>
            <a:ext cx="8640000" cy="566936"/>
          </a:xfrm>
        </p:spPr>
        <p:txBody>
          <a:bodyPr/>
          <a:lstStyle/>
          <a:p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TENDÊNCIAS DE CRESCIMENTO ECONÓMICO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Imagem 1" descr="image00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8"/>
          <a:stretch/>
        </p:blipFill>
        <p:spPr bwMode="auto">
          <a:xfrm>
            <a:off x="992560" y="1524000"/>
            <a:ext cx="8640000" cy="512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2561933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5000" y="941112"/>
            <a:ext cx="8800528" cy="578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2559" y="764704"/>
            <a:ext cx="8640000" cy="919629"/>
          </a:xfrm>
        </p:spPr>
        <p:txBody>
          <a:bodyPr/>
          <a:lstStyle/>
          <a:p>
            <a:r>
              <a:rPr lang="pt-PT" sz="26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PRINCIPAIS CONSTRANGIMENTOS AO DESENVOLVIMENTO IDENTIFICADO NO RELATÓRIO GLOBAL COMPETIVENESS </a:t>
            </a:r>
            <a:endParaRPr lang="pt-PT" sz="2600" b="1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  <p:pic>
        <p:nvPicPr>
          <p:cNvPr id="6349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9152"/>
          <a:stretch/>
        </p:blipFill>
        <p:spPr bwMode="auto">
          <a:xfrm>
            <a:off x="992559" y="2420888"/>
            <a:ext cx="8640000" cy="4325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992559" y="1916832"/>
            <a:ext cx="86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Maiores dificultadores do ambiente de negócios</a:t>
            </a:r>
            <a:endParaRPr lang="pt-PT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5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993520" y="692696"/>
            <a:ext cx="8640000" cy="864096"/>
          </a:xfrm>
        </p:spPr>
        <p:txBody>
          <a:bodyPr/>
          <a:lstStyle/>
          <a:p>
            <a:r>
              <a:rPr lang="pt-PT" sz="2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CABO VERDE DEVERÁ ATINGIR OS OBJECTIVOS DE DESENVOLVIMENTO DO MILÉNIO (ODM) ESTABELECIDOS PELA ONU ATÉ 2015.</a:t>
            </a:r>
            <a:endParaRPr lang="pt-PT" sz="22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182" y="3477480"/>
            <a:ext cx="5331338" cy="3263888"/>
          </a:xfrm>
          <a:prstGeom prst="rect">
            <a:avLst/>
          </a:prstGeom>
        </p:spPr>
      </p:pic>
      <p:sp>
        <p:nvSpPr>
          <p:cNvPr id="3" name="Marcador de Posição de Conteúdo 2"/>
          <p:cNvSpPr txBox="1">
            <a:spLocks noGrp="1"/>
          </p:cNvSpPr>
          <p:nvPr>
            <p:ph idx="1"/>
          </p:nvPr>
        </p:nvSpPr>
        <p:spPr>
          <a:xfrm>
            <a:off x="993520" y="1556793"/>
            <a:ext cx="8640000" cy="1840082"/>
          </a:xfrm>
        </p:spPr>
        <p:txBody>
          <a:bodyPr/>
          <a:lstStyle/>
          <a:p>
            <a:pPr marL="0" indent="0">
              <a:buNone/>
            </a:pPr>
            <a:r>
              <a:rPr lang="pt-PT" sz="17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Uma pesquisa internacional realizada em conjunto pelo Banco Africano de Desenvolvimento (BAD), o Programa de Desenvolvimento das Nações Unidas (PNUD) e a Comissão Económica das Nações Unidas para a África, mostra que Cabo Verde é um dos países africanos que  deverá atingir os oito objectivos de desenvolvimento do </a:t>
            </a:r>
            <a:r>
              <a:rPr lang="pt-PT" sz="1700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Milénio.</a:t>
            </a:r>
            <a:endParaRPr lang="pt-PT" sz="17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pt-PT" sz="17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Recentemente, Cabo Verde destacou-se, internacionalmente, ao nível de melhoria da cobertura vacinal.  </a:t>
            </a:r>
          </a:p>
          <a:p>
            <a:pPr marL="0" indent="0">
              <a:buNone/>
            </a:pPr>
            <a:r>
              <a:rPr lang="pt-PT" sz="18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 </a:t>
            </a:r>
          </a:p>
          <a:p>
            <a:pPr marL="0" indent="0" algn="just">
              <a:buNone/>
            </a:pPr>
            <a:endParaRPr lang="pt-PT" sz="2200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93520" y="3284984"/>
            <a:ext cx="30603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1600" dirty="0">
                <a:solidFill>
                  <a:schemeClr val="bg2">
                    <a:lumMod val="75000"/>
                  </a:schemeClr>
                </a:solidFill>
              </a:rPr>
              <a:t>Da análise dos resultados nos vários indicadores internacionais, constata-se uma progressão equilibrada nos diferentes níveis e indicadores políticos, económicos e sociais, que concorrem para o desenvolvimento do País. Continuamos a progredir de forma estável ao nível do capital humano, institucional, económico e social, mas ainda com fortes constrangimentos e desafios, num quadro de país de rendimento médio baixo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993520" y="755993"/>
            <a:ext cx="864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INDICADORES POLÍTICOS E SOCIAIS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520" y="1556794"/>
            <a:ext cx="8640000" cy="503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317306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992473" y="683985"/>
            <a:ext cx="864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INDICADORES ECONÓMICOS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73" y="1268760"/>
            <a:ext cx="8640000" cy="551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08367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992560" y="1239719"/>
            <a:ext cx="864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Cabo Verde mostrou Cabo Verde </a:t>
            </a:r>
            <a:r>
              <a:rPr lang="pt-PT" sz="1600" b="1" dirty="0" smtClean="0">
                <a:solidFill>
                  <a:schemeClr val="bg2">
                    <a:lumMod val="75000"/>
                  </a:schemeClr>
                </a:solidFill>
              </a:rPr>
              <a:t>mostrou mudanças  em 10 dos </a:t>
            </a:r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treze indicadores analisados. </a:t>
            </a:r>
            <a:r>
              <a:rPr lang="pt-PT" sz="1600" b="1" dirty="0" smtClean="0">
                <a:solidFill>
                  <a:schemeClr val="bg2">
                    <a:lumMod val="75000"/>
                  </a:schemeClr>
                </a:solidFill>
              </a:rPr>
              <a:t>O País permaneceu com a mesma colocação no </a:t>
            </a:r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indicador – investimento financeiro interno </a:t>
            </a:r>
            <a:r>
              <a:rPr lang="pt-PT" sz="1600" b="1" dirty="0" smtClean="0">
                <a:solidFill>
                  <a:schemeClr val="bg2">
                    <a:lumMod val="75000"/>
                  </a:schemeClr>
                </a:solidFill>
              </a:rPr>
              <a:t>– e decaiu em </a:t>
            </a:r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duas áreas -</a:t>
            </a:r>
            <a:r>
              <a:rPr lang="pt-PT" sz="1600" b="1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pagar impostos (hora em hora por ano) e </a:t>
            </a:r>
            <a:r>
              <a:rPr lang="pt-PT" sz="1600" b="1" dirty="0" smtClean="0">
                <a:solidFill>
                  <a:schemeClr val="bg2">
                    <a:lumMod val="75000"/>
                  </a:schemeClr>
                </a:solidFill>
              </a:rPr>
              <a:t>custos de despedimento -</a:t>
            </a:r>
            <a:endParaRPr lang="pt-PT" sz="16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92560" y="692696"/>
            <a:ext cx="8640000" cy="54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3200" b="1" dirty="0">
                <a:solidFill>
                  <a:schemeClr val="bg2">
                    <a:lumMod val="75000"/>
                  </a:schemeClr>
                </a:solidFill>
              </a:rPr>
              <a:t>Indicadores de melhoria </a:t>
            </a: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do ambiente de </a:t>
            </a:r>
            <a:r>
              <a:rPr lang="pt-PT" sz="3200" b="1" dirty="0">
                <a:solidFill>
                  <a:schemeClr val="bg2">
                    <a:lumMod val="75000"/>
                  </a:schemeClr>
                </a:solidFill>
              </a:rPr>
              <a:t>negócios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60" y="2204864"/>
            <a:ext cx="8604000" cy="443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610525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2560" y="767138"/>
            <a:ext cx="8640000" cy="645638"/>
          </a:xfrm>
        </p:spPr>
        <p:txBody>
          <a:bodyPr/>
          <a:lstStyle/>
          <a:p>
            <a:r>
              <a:rPr lang="pt-PT" sz="2300" b="1" dirty="0" smtClean="0">
                <a:solidFill>
                  <a:schemeClr val="bg2">
                    <a:lumMod val="75000"/>
                  </a:schemeClr>
                </a:solidFill>
              </a:rPr>
              <a:t>CONQUISTAS E DESAFIOS NO SECTOR DE INFRA-ESTRUTURA</a:t>
            </a:r>
            <a:endParaRPr lang="pt-PT" sz="23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60" y="1484784"/>
            <a:ext cx="8640000" cy="522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926873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6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 idx="4294967295"/>
          </p:nvPr>
        </p:nvSpPr>
        <p:spPr>
          <a:xfrm>
            <a:off x="920552" y="764704"/>
            <a:ext cx="8640000" cy="936104"/>
          </a:xfrm>
        </p:spPr>
        <p:txBody>
          <a:bodyPr/>
          <a:lstStyle/>
          <a:p>
            <a:pPr lvl="0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AS NOVAS REALIDADES REQUEREM: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type="body" sz="quarter" idx="4294967295"/>
          </p:nvPr>
        </p:nvSpPr>
        <p:spPr>
          <a:xfrm>
            <a:off x="920552" y="1844824"/>
            <a:ext cx="8640000" cy="72008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algn="just"/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Passagem da gestão da ajuda para a criação e aproveitamento de novas oportunidades</a:t>
            </a:r>
          </a:p>
          <a:p>
            <a:pPr algn="just"/>
            <a:endParaRPr lang="pt-PT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2000671" y="2708920"/>
            <a:ext cx="75685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>
                <a:solidFill>
                  <a:schemeClr val="bg2">
                    <a:lumMod val="75000"/>
                  </a:schemeClr>
                </a:solidFill>
              </a:rPr>
              <a:t>uma visão sólida, políticas inovadoras e estratégias e uma abordagem estratégica para a gestão do desenvolvimento sustentável</a:t>
            </a:r>
          </a:p>
        </p:txBody>
      </p:sp>
      <p:sp>
        <p:nvSpPr>
          <p:cNvPr id="7" name="Seta para a direita 6"/>
          <p:cNvSpPr/>
          <p:nvPr/>
        </p:nvSpPr>
        <p:spPr>
          <a:xfrm>
            <a:off x="1094270" y="2882181"/>
            <a:ext cx="906401" cy="48463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999341" y="731741"/>
            <a:ext cx="8640000" cy="6810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4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1F497D">
                    <a:lumMod val="75000"/>
                  </a:srgbClr>
                </a:solidFill>
                <a:latin typeface="Calibri" pitchFamily="34" charset="0"/>
                <a:cs typeface="Calibri" pitchFamily="34" charset="0"/>
              </a:rPr>
              <a:t>ONDE QUEREMOS IR</a:t>
            </a:r>
            <a:endParaRPr lang="en-US" sz="3200" b="1" dirty="0">
              <a:solidFill>
                <a:srgbClr val="1F497D">
                  <a:lumMod val="75000"/>
                </a:srgbClr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1044821" y="2314065"/>
            <a:ext cx="8549040" cy="4216539"/>
            <a:chOff x="999341" y="2314065"/>
            <a:chExt cx="8549040" cy="4216539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482" y="2315004"/>
              <a:ext cx="3558899" cy="4215600"/>
            </a:xfrm>
            <a:prstGeom prst="rect">
              <a:avLst/>
            </a:prstGeom>
          </p:spPr>
        </p:pic>
        <p:sp>
          <p:nvSpPr>
            <p:cNvPr id="2" name="CaixaDeTexto 1"/>
            <p:cNvSpPr txBox="1"/>
            <p:nvPr/>
          </p:nvSpPr>
          <p:spPr>
            <a:xfrm>
              <a:off x="999341" y="2314065"/>
              <a:ext cx="4817195" cy="421653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pt-PT" sz="2600" b="1" dirty="0">
                  <a:solidFill>
                    <a:srgbClr val="1F497D">
                      <a:lumMod val="75000"/>
                    </a:srgbClr>
                  </a:solidFill>
                  <a:latin typeface="Calibri" pitchFamily="34" charset="0"/>
                </a:rPr>
                <a:t>Visão de transformação de Cabo Verde</a:t>
              </a:r>
            </a:p>
            <a:p>
              <a:endParaRPr lang="pt-PT" sz="2400" b="1" dirty="0" smtClean="0">
                <a:solidFill>
                  <a:schemeClr val="bg2">
                    <a:lumMod val="75000"/>
                  </a:schemeClr>
                </a:solidFill>
              </a:endParaRPr>
            </a:p>
            <a:p>
              <a:r>
                <a:rPr lang="pt-PT" sz="2400" b="1" dirty="0" smtClean="0">
                  <a:solidFill>
                    <a:schemeClr val="bg2">
                      <a:lumMod val="75000"/>
                    </a:schemeClr>
                  </a:solidFill>
                </a:rPr>
                <a:t>“</a:t>
              </a:r>
              <a:r>
                <a:rPr lang="pt-PT" sz="2400" b="1" dirty="0">
                  <a:solidFill>
                    <a:schemeClr val="bg2">
                      <a:lumMod val="75000"/>
                    </a:schemeClr>
                  </a:solidFill>
                </a:rPr>
                <a:t>Queremos um país aberto ao mundo, com um sistema produtivo forte e dinâmico, assente na valorização do seu capital humano, capacitação tecnológica e na sua cultura. Queremos uma sociedade solidária, de paz e justiça social, democrática, aberta e tolerante</a:t>
              </a:r>
              <a:r>
                <a:rPr lang="pt-PT" sz="2400" b="1" dirty="0" smtClean="0">
                  <a:solidFill>
                    <a:schemeClr val="bg2">
                      <a:lumMod val="75000"/>
                    </a:schemeClr>
                  </a:solidFill>
                </a:rPr>
                <a:t>”</a:t>
              </a:r>
              <a:r>
                <a:rPr lang="pt-PT" dirty="0"/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6657796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8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2"/>
          <p:cNvSpPr/>
          <p:nvPr/>
        </p:nvSpPr>
        <p:spPr>
          <a:xfrm>
            <a:off x="1114420" y="2297245"/>
            <a:ext cx="2393954" cy="68580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 err="1" smtClean="0">
                <a:solidFill>
                  <a:schemeClr val="accent3">
                    <a:lumMod val="50000"/>
                  </a:schemeClr>
                </a:solidFill>
              </a:rPr>
              <a:t>Localização</a:t>
            </a:r>
            <a:endParaRPr lang="en-GB" sz="2000" b="1" i="0" u="none" strike="noStrike" kern="1200" cap="none" spc="0" baseline="0" dirty="0">
              <a:solidFill>
                <a:schemeClr val="accent3">
                  <a:lumMod val="50000"/>
                </a:schemeClr>
              </a:solidFill>
              <a:uFillTx/>
            </a:endParaRPr>
          </a:p>
        </p:txBody>
      </p:sp>
      <p:sp>
        <p:nvSpPr>
          <p:cNvPr id="3" name="Oval 3"/>
          <p:cNvSpPr/>
          <p:nvPr/>
        </p:nvSpPr>
        <p:spPr>
          <a:xfrm>
            <a:off x="853575" y="3182335"/>
            <a:ext cx="1872208" cy="68580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dirty="0" smtClean="0">
                <a:solidFill>
                  <a:schemeClr val="accent3">
                    <a:lumMod val="50000"/>
                  </a:schemeClr>
                </a:solidFill>
              </a:rPr>
              <a:t>Mar</a:t>
            </a:r>
            <a:endParaRPr lang="en-GB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Oval 4"/>
          <p:cNvSpPr/>
          <p:nvPr/>
        </p:nvSpPr>
        <p:spPr>
          <a:xfrm>
            <a:off x="1200209" y="5301208"/>
            <a:ext cx="3051148" cy="132015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Fortalecimento da rede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de relações externas</a:t>
            </a:r>
            <a:endParaRPr lang="en-GB" sz="18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+mj-lt"/>
            </a:endParaRPr>
          </a:p>
        </p:txBody>
      </p:sp>
      <p:sp>
        <p:nvSpPr>
          <p:cNvPr id="5" name="Oval 5"/>
          <p:cNvSpPr/>
          <p:nvPr/>
        </p:nvSpPr>
        <p:spPr>
          <a:xfrm>
            <a:off x="4696078" y="5427882"/>
            <a:ext cx="2476496" cy="106680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 dirty="0" smtClean="0">
                <a:solidFill>
                  <a:schemeClr val="bg2">
                    <a:lumMod val="75000"/>
                  </a:schemeClr>
                </a:solidFill>
                <a:uFillTx/>
                <a:latin typeface="+mj-lt"/>
              </a:rPr>
              <a:t>Boa </a:t>
            </a:r>
            <a:r>
              <a:rPr lang="en-GB" sz="2000" b="1" i="0" u="none" strike="noStrike" kern="1200" cap="none" spc="0" baseline="0" dirty="0" err="1" smtClean="0">
                <a:solidFill>
                  <a:schemeClr val="bg2">
                    <a:lumMod val="75000"/>
                  </a:schemeClr>
                </a:solidFill>
                <a:uFillTx/>
                <a:latin typeface="+mj-lt"/>
              </a:rPr>
              <a:t>Governação</a:t>
            </a:r>
            <a:endParaRPr lang="en-GB" sz="20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+mj-lt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 dirty="0">
              <a:solidFill>
                <a:srgbClr val="009999"/>
              </a:solidFill>
              <a:uFillTx/>
              <a:latin typeface="+mj-lt"/>
            </a:endParaRPr>
          </a:p>
        </p:txBody>
      </p:sp>
      <p:sp>
        <p:nvSpPr>
          <p:cNvPr id="6" name="Oval 6"/>
          <p:cNvSpPr/>
          <p:nvPr/>
        </p:nvSpPr>
        <p:spPr>
          <a:xfrm>
            <a:off x="853575" y="4039344"/>
            <a:ext cx="1542033" cy="68580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kern="0" dirty="0" err="1" smtClean="0">
                <a:solidFill>
                  <a:schemeClr val="accent3">
                    <a:lumMod val="50000"/>
                  </a:schemeClr>
                </a:solidFill>
              </a:rPr>
              <a:t>Clima</a:t>
            </a:r>
            <a:endParaRPr lang="en-GB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Oval 8"/>
          <p:cNvSpPr/>
          <p:nvPr/>
        </p:nvSpPr>
        <p:spPr>
          <a:xfrm>
            <a:off x="7617296" y="5427882"/>
            <a:ext cx="2146297" cy="106680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Recursos</a:t>
            </a:r>
            <a:r>
              <a:rPr lang="en-US" sz="2000" b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Humanos</a:t>
            </a:r>
            <a:endParaRPr lang="en-US" sz="20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+mj-lt"/>
            </a:endParaRPr>
          </a:p>
        </p:txBody>
      </p:sp>
      <p:sp>
        <p:nvSpPr>
          <p:cNvPr id="9" name="Rectangle 9"/>
          <p:cNvSpPr/>
          <p:nvPr/>
        </p:nvSpPr>
        <p:spPr>
          <a:xfrm>
            <a:off x="3240084" y="4458446"/>
            <a:ext cx="6523509" cy="533396"/>
          </a:xfrm>
          <a:prstGeom prst="rect">
            <a:avLst/>
          </a:prstGeom>
          <a:solidFill>
            <a:schemeClr val="bg2">
              <a:lumMod val="75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1" i="0" u="none" strike="noStrike" kern="1200" cap="none" spc="0" baseline="0" dirty="0">
                <a:solidFill>
                  <a:srgbClr val="FFFFFF"/>
                </a:solidFill>
                <a:uFillTx/>
                <a:latin typeface="+mj-lt"/>
              </a:rPr>
              <a:t>VANTAGENS COMPETITIVAS</a:t>
            </a:r>
          </a:p>
        </p:txBody>
      </p:sp>
      <p:sp>
        <p:nvSpPr>
          <p:cNvPr id="10" name="Rectangle 10"/>
          <p:cNvSpPr/>
          <p:nvPr/>
        </p:nvSpPr>
        <p:spPr>
          <a:xfrm>
            <a:off x="945657" y="692697"/>
            <a:ext cx="8640000" cy="648072"/>
          </a:xfrm>
          <a:prstGeom prst="rect">
            <a:avLst/>
          </a:prstGeom>
          <a:noFill/>
          <a:ln w="57150">
            <a:noFill/>
            <a:prstDash val="solid"/>
            <a:miter/>
          </a:ln>
        </p:spPr>
        <p:txBody>
          <a:bodyPr vert="horz" wrap="square" lIns="91440" tIns="45720" rIns="91440" bIns="45720" anchor="ctr" anchorCtr="1" compatLnSpc="1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VANTAGENS COMPARATIVAS DE CABO VERDE</a:t>
            </a:r>
            <a:endParaRPr lang="en-US" sz="36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Rectangle 11"/>
          <p:cNvSpPr/>
          <p:nvPr/>
        </p:nvSpPr>
        <p:spPr>
          <a:xfrm>
            <a:off x="1114420" y="1556792"/>
            <a:ext cx="4251329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dirty="0" err="1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Vantagens</a:t>
            </a:r>
            <a:r>
              <a:rPr lang="en-US" sz="2800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existentes</a:t>
            </a:r>
            <a:endParaRPr lang="en-US" sz="2800" b="0" i="0" u="none" strike="noStrike" kern="1200" cap="none" spc="0" baseline="0" dirty="0">
              <a:solidFill>
                <a:srgbClr val="FFFFFF"/>
              </a:solidFill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Seta para baixo 13"/>
          <p:cNvSpPr/>
          <p:nvPr/>
        </p:nvSpPr>
        <p:spPr>
          <a:xfrm>
            <a:off x="5803062" y="3822414"/>
            <a:ext cx="1630677" cy="433860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251356" y="2285133"/>
            <a:ext cx="4734091" cy="163121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/>
            <a:r>
              <a:rPr lang="pt-PT" sz="2000" dirty="0">
                <a:solidFill>
                  <a:schemeClr val="bg2">
                    <a:lumMod val="75000"/>
                  </a:schemeClr>
                </a:solidFill>
              </a:rPr>
              <a:t>Precisa fazer a transição de um padrão de desenvolvimento com base em vantagens comparativas para um paradigma de desenvolvimento focado em vantagens competitivas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"/>
          <p:cNvSpPr/>
          <p:nvPr/>
        </p:nvSpPr>
        <p:spPr>
          <a:xfrm>
            <a:off x="173354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000000"/>
            </a:solidFill>
            <a:custDash>
              <a:ds d="799706" sp="799706"/>
            </a:custDash>
            <a:round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3" name="Line 3"/>
          <p:cNvSpPr/>
          <p:nvPr/>
        </p:nvSpPr>
        <p:spPr>
          <a:xfrm>
            <a:off x="4870451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000000"/>
            </a:solidFill>
            <a:custDash>
              <a:ds d="799706" sp="799706"/>
            </a:custDash>
            <a:round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7" name="Line 19"/>
          <p:cNvSpPr/>
          <p:nvPr/>
        </p:nvSpPr>
        <p:spPr>
          <a:xfrm>
            <a:off x="0" y="5791196"/>
            <a:ext cx="9905996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9" name="Text Box 21"/>
          <p:cNvSpPr txBox="1"/>
          <p:nvPr/>
        </p:nvSpPr>
        <p:spPr>
          <a:xfrm>
            <a:off x="5290580" y="793758"/>
            <a:ext cx="184730" cy="830997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333399"/>
              </a:solidFill>
              <a:latin typeface="Times New Roman" pitchFamily="18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Times New Roman" pitchFamily="18"/>
            </a:endParaRPr>
          </a:p>
        </p:txBody>
      </p:sp>
      <p:sp>
        <p:nvSpPr>
          <p:cNvPr id="20" name="Text Box 22"/>
          <p:cNvSpPr txBox="1"/>
          <p:nvPr/>
        </p:nvSpPr>
        <p:spPr>
          <a:xfrm>
            <a:off x="8017105" y="2528892"/>
            <a:ext cx="248786" cy="40011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000" dirty="0">
                <a:solidFill>
                  <a:srgbClr val="333399"/>
                </a:solidFill>
                <a:latin typeface="Times New Roman" pitchFamily="18"/>
              </a:rPr>
              <a:t> </a:t>
            </a:r>
            <a:endParaRPr lang="pt-PT" sz="2400" dirty="0">
              <a:solidFill>
                <a:srgbClr val="333399"/>
              </a:solidFill>
              <a:latin typeface="Times New Roman" pitchFamily="18"/>
            </a:endParaRPr>
          </a:p>
        </p:txBody>
      </p:sp>
      <p:sp>
        <p:nvSpPr>
          <p:cNvPr id="5" name="Oval 5"/>
          <p:cNvSpPr/>
          <p:nvPr/>
        </p:nvSpPr>
        <p:spPr>
          <a:xfrm>
            <a:off x="4097558" y="3279605"/>
            <a:ext cx="1733546" cy="1714101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1" dirty="0" smtClean="0">
              <a:solidFill>
                <a:srgbClr val="000000"/>
              </a:solidFill>
              <a:cs typeface="Calibri" pitchFamily="34" charset="0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dirty="0" smtClean="0">
                <a:solidFill>
                  <a:srgbClr val="000000"/>
                </a:solidFill>
                <a:cs typeface="Calibri" pitchFamily="34" charset="0"/>
              </a:rPr>
              <a:t>INDÚSTRIAS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dirty="0" smtClean="0">
                <a:solidFill>
                  <a:srgbClr val="000000"/>
                </a:solidFill>
                <a:cs typeface="Calibri" pitchFamily="34" charset="0"/>
              </a:rPr>
              <a:t> LIGEIRAS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dirty="0" smtClean="0">
                <a:solidFill>
                  <a:srgbClr val="000000"/>
                </a:solidFill>
                <a:cs typeface="Calibri" pitchFamily="34" charset="0"/>
              </a:rPr>
              <a:t>(Pescas)</a:t>
            </a:r>
            <a:endParaRPr lang="pt-PT" sz="2400" b="1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4" name="Oval 4"/>
          <p:cNvSpPr/>
          <p:nvPr/>
        </p:nvSpPr>
        <p:spPr>
          <a:xfrm>
            <a:off x="4097558" y="1458468"/>
            <a:ext cx="1733546" cy="160020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kern="0" dirty="0" smtClean="0">
                <a:solidFill>
                  <a:srgbClr val="000000"/>
                </a:solidFill>
                <a:cs typeface="Calibri" pitchFamily="34" charset="0"/>
              </a:rPr>
              <a:t>TURISMO</a:t>
            </a:r>
            <a:endParaRPr lang="pt-PT" sz="2400" b="1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9" name="Line 9"/>
          <p:cNvSpPr/>
          <p:nvPr/>
        </p:nvSpPr>
        <p:spPr>
          <a:xfrm flipV="1">
            <a:off x="2364009" y="2152469"/>
            <a:ext cx="1733551" cy="15239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F3300"/>
            </a:solidFill>
            <a:prstDash val="solid"/>
            <a:round/>
            <a:tailEnd type="arrow"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1" name="Line 11"/>
          <p:cNvSpPr/>
          <p:nvPr/>
        </p:nvSpPr>
        <p:spPr>
          <a:xfrm rot="490329" flipV="1">
            <a:off x="5872567" y="1724487"/>
            <a:ext cx="1886032" cy="71807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F3300"/>
            </a:solidFill>
            <a:prstDash val="solid"/>
            <a:round/>
            <a:tailEnd type="arrow"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0" name="Line 10"/>
          <p:cNvSpPr/>
          <p:nvPr/>
        </p:nvSpPr>
        <p:spPr>
          <a:xfrm>
            <a:off x="2364009" y="3981269"/>
            <a:ext cx="1733551" cy="304796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F3300"/>
            </a:solidFill>
            <a:prstDash val="solid"/>
            <a:round/>
            <a:tailEnd type="arrow"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2" name="Line 12"/>
          <p:cNvSpPr/>
          <p:nvPr/>
        </p:nvSpPr>
        <p:spPr>
          <a:xfrm>
            <a:off x="5831106" y="4301649"/>
            <a:ext cx="1924855" cy="64337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F3300"/>
            </a:solidFill>
            <a:prstDash val="solid"/>
            <a:round/>
            <a:tailEnd type="arrow"/>
          </a:ln>
        </p:spPr>
        <p:txBody>
          <a:bodyPr vert="horz" wrap="square" lIns="91440" tIns="45720" rIns="91440" bIns="45720" anchor="t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>
              <a:solidFill>
                <a:srgbClr val="009999"/>
              </a:solidFill>
              <a:latin typeface="Arial"/>
            </a:endParaRPr>
          </a:p>
        </p:txBody>
      </p:sp>
      <p:sp>
        <p:nvSpPr>
          <p:cNvPr id="13" name="Text Box 14"/>
          <p:cNvSpPr txBox="1"/>
          <p:nvPr/>
        </p:nvSpPr>
        <p:spPr>
          <a:xfrm>
            <a:off x="1662333" y="627471"/>
            <a:ext cx="3136904" cy="46166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dirty="0">
                <a:solidFill>
                  <a:srgbClr val="009999"/>
                </a:solidFill>
                <a:cs typeface="Calibri" pitchFamily="34" charset="0"/>
              </a:rPr>
              <a:t> </a:t>
            </a:r>
            <a:r>
              <a:rPr lang="pt-PT" sz="2400" b="1" kern="0" dirty="0" smtClean="0">
                <a:solidFill>
                  <a:srgbClr val="000000"/>
                </a:solidFill>
                <a:cs typeface="Calibri" pitchFamily="34" charset="0"/>
              </a:rPr>
              <a:t>Curto e médio prazo</a:t>
            </a:r>
            <a:endParaRPr lang="pt-PT" sz="2400" b="1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14" name="Text Box 15"/>
          <p:cNvSpPr txBox="1"/>
          <p:nvPr/>
        </p:nvSpPr>
        <p:spPr>
          <a:xfrm>
            <a:off x="4964333" y="743058"/>
            <a:ext cx="4741195" cy="4616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kern="0" dirty="0" smtClean="0">
                <a:solidFill>
                  <a:srgbClr val="000000"/>
                </a:solidFill>
                <a:cs typeface="Calibri" pitchFamily="34" charset="0"/>
              </a:rPr>
              <a:t>Médio e longo prazo</a:t>
            </a:r>
            <a:endParaRPr lang="pt-PT" sz="2400" b="1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21" name="Oval 23"/>
          <p:cNvSpPr/>
          <p:nvPr/>
        </p:nvSpPr>
        <p:spPr>
          <a:xfrm>
            <a:off x="878107" y="1831798"/>
            <a:ext cx="1568452" cy="1295403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b="1" dirty="0">
                <a:solidFill>
                  <a:srgbClr val="000000"/>
                </a:solidFill>
                <a:cs typeface="Calibri" pitchFamily="34" charset="0"/>
              </a:rPr>
              <a:t> </a:t>
            </a:r>
            <a:r>
              <a:rPr lang="pt-PT" sz="1600" b="1" dirty="0" smtClean="0">
                <a:solidFill>
                  <a:srgbClr val="000000"/>
                </a:solidFill>
                <a:cs typeface="Calibri" pitchFamily="34" charset="0"/>
              </a:rPr>
              <a:t>AJUDA</a:t>
            </a:r>
            <a:endParaRPr lang="pt-PT" sz="1600" b="1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22" name="Oval 24"/>
          <p:cNvSpPr/>
          <p:nvPr/>
        </p:nvSpPr>
        <p:spPr>
          <a:xfrm>
            <a:off x="878107" y="3279605"/>
            <a:ext cx="1568452" cy="180498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1 0"/>
              <a:gd name="f16" fmla="*/ f9 f0 1"/>
              <a:gd name="f17" fmla="*/ f10 f0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0"/>
              <a:gd name="f29" fmla="+- f22 0 f1"/>
              <a:gd name="f30" fmla="+- f23 0 f1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0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1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0" swAng="f1"/>
                <a:arcTo wR="f48" hR="f49" stAng="f2" swAng="f1"/>
                <a:arcTo wR="f48" hR="f49" stAng="f7" swAng="f1"/>
                <a:arcTo wR="f48" hR="f49" stAng="f1" swAng="f1"/>
                <a:close/>
              </a:path>
            </a:pathLst>
          </a:custGeom>
          <a:solidFill>
            <a:schemeClr val="accent1">
              <a:lumMod val="7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anchor="ctr" anchorCtr="1" compatLnSpc="1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1600" b="1" dirty="0">
                <a:solidFill>
                  <a:schemeClr val="bg1"/>
                </a:solidFill>
                <a:cs typeface="Calibri" pitchFamily="34" charset="0"/>
              </a:rPr>
              <a:t>TRANSFERÊNCIAS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1600" b="1" dirty="0" smtClean="0">
                <a:solidFill>
                  <a:schemeClr val="bg1"/>
                </a:solidFill>
                <a:cs typeface="Calibri" pitchFamily="34" charset="0"/>
              </a:rPr>
              <a:t>PRIVADAS</a:t>
            </a:r>
            <a:endParaRPr lang="pt-PT" sz="1600" b="1" dirty="0">
              <a:solidFill>
                <a:schemeClr val="bg1"/>
              </a:solidFill>
              <a:cs typeface="Calibri" pitchFamily="34" charset="0"/>
            </a:endParaRPr>
          </a:p>
        </p:txBody>
      </p:sp>
      <p:grpSp>
        <p:nvGrpSpPr>
          <p:cNvPr id="27" name="Grupo 26"/>
          <p:cNvGrpSpPr/>
          <p:nvPr/>
        </p:nvGrpSpPr>
        <p:grpSpPr>
          <a:xfrm>
            <a:off x="7755958" y="1308013"/>
            <a:ext cx="1733546" cy="4377759"/>
            <a:chOff x="7755958" y="1308009"/>
            <a:chExt cx="1733546" cy="4377759"/>
          </a:xfrm>
          <a:solidFill>
            <a:schemeClr val="bg2">
              <a:lumMod val="75000"/>
            </a:schemeClr>
          </a:solidFill>
        </p:grpSpPr>
        <p:sp>
          <p:nvSpPr>
            <p:cNvPr id="8" name="Oval 8"/>
            <p:cNvSpPr/>
            <p:nvPr/>
          </p:nvSpPr>
          <p:spPr>
            <a:xfrm>
              <a:off x="7755958" y="4301645"/>
              <a:ext cx="1733546" cy="138412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1 0"/>
                <a:gd name="f16" fmla="*/ f9 f0 1"/>
                <a:gd name="f17" fmla="*/ f10 f0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0"/>
                <a:gd name="f29" fmla="+- f22 0 f1"/>
                <a:gd name="f30" fmla="+- f23 0 f1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0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1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0" swAng="f1"/>
                  <a:arcTo wR="f48" hR="f49" stAng="f2" swAng="f1"/>
                  <a:arcTo wR="f48" hR="f49" stAng="f7" swAng="f1"/>
                  <a:arcTo wR="f48" hR="f49" stAng="f1" swAng="f1"/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 anchorCtr="1" compatLnSpc="1"/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2400" b="1" kern="0" dirty="0" smtClean="0">
                  <a:solidFill>
                    <a:prstClr val="white"/>
                  </a:solidFill>
                  <a:cs typeface="Calibri" pitchFamily="34" charset="0"/>
                </a:rPr>
                <a:t>SERVIÇOS</a:t>
              </a: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2400" b="1" kern="0" dirty="0">
                  <a:solidFill>
                    <a:schemeClr val="bg2">
                      <a:lumMod val="60000"/>
                      <a:lumOff val="40000"/>
                    </a:schemeClr>
                  </a:solidFill>
                  <a:cs typeface="Calibri" pitchFamily="34" charset="0"/>
                </a:rPr>
                <a:t>OFFSHORE</a:t>
              </a: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dirty="0">
                <a:solidFill>
                  <a:prstClr val="white"/>
                </a:solidFill>
                <a:cs typeface="Calibri" pitchFamily="34" charset="0"/>
              </a:endParaRPr>
            </a:p>
          </p:txBody>
        </p:sp>
        <p:sp>
          <p:nvSpPr>
            <p:cNvPr id="24" name="Oval 8"/>
            <p:cNvSpPr/>
            <p:nvPr/>
          </p:nvSpPr>
          <p:spPr>
            <a:xfrm>
              <a:off x="7755958" y="2804827"/>
              <a:ext cx="1733546" cy="138412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1 0"/>
                <a:gd name="f16" fmla="*/ f9 f0 1"/>
                <a:gd name="f17" fmla="*/ f10 f0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0"/>
                <a:gd name="f29" fmla="+- f22 0 f1"/>
                <a:gd name="f30" fmla="+- f23 0 f1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0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1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0" swAng="f1"/>
                  <a:arcTo wR="f48" hR="f49" stAng="f2" swAng="f1"/>
                  <a:arcTo wR="f48" hR="f49" stAng="f7" swAng="f1"/>
                  <a:arcTo wR="f48" hR="f49" stAng="f1" swAng="f1"/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 anchorCtr="1" compatLnSpc="1"/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2400" b="1" kern="0" dirty="0" smtClean="0">
                  <a:solidFill>
                    <a:prstClr val="white"/>
                  </a:solidFill>
                  <a:cs typeface="Calibri" pitchFamily="34" charset="0"/>
                </a:rPr>
                <a:t>AÉREO</a:t>
              </a: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dirty="0">
                <a:solidFill>
                  <a:prstClr val="white"/>
                </a:solidFill>
                <a:cs typeface="Calibri" pitchFamily="34" charset="0"/>
              </a:endParaRPr>
            </a:p>
          </p:txBody>
        </p:sp>
        <p:sp>
          <p:nvSpPr>
            <p:cNvPr id="25" name="Oval 8"/>
            <p:cNvSpPr/>
            <p:nvPr/>
          </p:nvSpPr>
          <p:spPr>
            <a:xfrm>
              <a:off x="7755958" y="1308009"/>
              <a:ext cx="1733546" cy="138412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1 0"/>
                <a:gd name="f16" fmla="*/ f9 f0 1"/>
                <a:gd name="f17" fmla="*/ f10 f0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0"/>
                <a:gd name="f29" fmla="+- f22 0 f1"/>
                <a:gd name="f30" fmla="+- f23 0 f1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0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1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0" swAng="f1"/>
                  <a:arcTo wR="f48" hR="f49" stAng="f2" swAng="f1"/>
                  <a:arcTo wR="f48" hR="f49" stAng="f7" swAng="f1"/>
                  <a:arcTo wR="f48" hR="f49" stAng="f1" swAng="f1"/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none" lIns="91440" tIns="45720" rIns="91440" bIns="45720" anchor="ctr" anchorCtr="1" compatLnSpc="1"/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2400" b="1" kern="0" dirty="0" smtClean="0">
                  <a:solidFill>
                    <a:prstClr val="white"/>
                  </a:solidFill>
                  <a:cs typeface="Calibri" pitchFamily="34" charset="0"/>
                </a:rPr>
                <a:t>MARÍTIMO</a:t>
              </a:r>
              <a:endParaRPr lang="pt-PT" sz="2400" b="1" kern="0" dirty="0">
                <a:solidFill>
                  <a:prstClr val="white"/>
                </a:solidFill>
                <a:cs typeface="Calibri" pitchFamily="34" charset="0"/>
              </a:endParaRPr>
            </a:p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2400" b="1" dirty="0">
                <a:solidFill>
                  <a:prstClr val="white"/>
                </a:solidFill>
                <a:cs typeface="Calibri" pitchFamily="34" charset="0"/>
              </a:endParaRPr>
            </a:p>
          </p:txBody>
        </p:sp>
      </p:grpSp>
      <p:sp>
        <p:nvSpPr>
          <p:cNvPr id="30" name="Canto dobrado 29"/>
          <p:cNvSpPr/>
          <p:nvPr/>
        </p:nvSpPr>
        <p:spPr>
          <a:xfrm>
            <a:off x="992561" y="5874319"/>
            <a:ext cx="1839797" cy="914400"/>
          </a:xfrm>
          <a:prstGeom prst="foldedCorner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kern="0" dirty="0" smtClean="0">
                <a:solidFill>
                  <a:srgbClr val="000000"/>
                </a:solidFill>
                <a:cs typeface="Calibri" pitchFamily="34" charset="0"/>
              </a:rPr>
              <a:t>Reformas</a:t>
            </a:r>
            <a:endParaRPr lang="pt-PT" b="1" kern="0" dirty="0">
              <a:solidFill>
                <a:srgbClr val="000000"/>
              </a:solidFill>
              <a:cs typeface="Calibri" pitchFamily="34" charset="0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kern="0" dirty="0" smtClean="0">
                <a:solidFill>
                  <a:srgbClr val="000000"/>
                </a:solidFill>
                <a:cs typeface="Calibri" pitchFamily="34" charset="0"/>
              </a:rPr>
              <a:t>Economia</a:t>
            </a:r>
            <a:endParaRPr lang="pt-PT" b="1" kern="0" dirty="0">
              <a:solidFill>
                <a:srgbClr val="000000"/>
              </a:solidFill>
              <a:cs typeface="Calibri" pitchFamily="34" charset="0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kern="0" dirty="0" smtClean="0">
                <a:solidFill>
                  <a:srgbClr val="000000"/>
                </a:solidFill>
                <a:cs typeface="Calibri" pitchFamily="34" charset="0"/>
              </a:rPr>
              <a:t>aberta</a:t>
            </a:r>
            <a:endParaRPr lang="pt-PT" b="1" kern="0" dirty="0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31" name="Canto dobrado 30"/>
          <p:cNvSpPr/>
          <p:nvPr/>
        </p:nvSpPr>
        <p:spPr>
          <a:xfrm>
            <a:off x="7738039" y="5874319"/>
            <a:ext cx="1839797" cy="914400"/>
          </a:xfrm>
          <a:prstGeom prst="foldedCorner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Investimentos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Capacidades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Infra-estruturas</a:t>
            </a:r>
          </a:p>
        </p:txBody>
      </p:sp>
      <p:sp>
        <p:nvSpPr>
          <p:cNvPr id="32" name="Canto dobrado 31"/>
          <p:cNvSpPr/>
          <p:nvPr/>
        </p:nvSpPr>
        <p:spPr>
          <a:xfrm>
            <a:off x="4365298" y="5874319"/>
            <a:ext cx="1839797" cy="914400"/>
          </a:xfrm>
          <a:prstGeom prst="foldedCorner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Investimentos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Capacidades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rgbClr val="000000"/>
                </a:solidFill>
              </a:rPr>
              <a:t>Infra-estruturas</a:t>
            </a:r>
          </a:p>
        </p:txBody>
      </p:sp>
    </p:spTree>
    <p:extLst>
      <p:ext uri="{BB962C8B-B14F-4D97-AF65-F5344CB8AC3E}">
        <p14:creationId xmlns:p14="http://schemas.microsoft.com/office/powerpoint/2010/main" val="116914461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9" grpId="0" animBg="1"/>
      <p:bldP spid="11" grpId="0" animBg="1"/>
      <p:bldP spid="10" grpId="0" animBg="1"/>
      <p:bldP spid="12" grpId="0" animBg="1"/>
      <p:bldP spid="13" grpId="0"/>
      <p:bldP spid="14" grpId="0"/>
      <p:bldP spid="21" grpId="0" animBg="1"/>
      <p:bldP spid="22" grpId="0" animBg="1"/>
      <p:bldP spid="30" grpId="0" animBg="1"/>
      <p:bldP spid="31" grpId="0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8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/>
          <p:nvPr/>
        </p:nvSpPr>
        <p:spPr>
          <a:xfrm>
            <a:off x="992560" y="640856"/>
            <a:ext cx="8640000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AGENDA DE TRASFORMAÇÃO</a:t>
            </a:r>
            <a:endParaRPr lang="pt-PT" sz="32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576" y="1635425"/>
            <a:ext cx="8127968" cy="502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992560" y="743226"/>
            <a:ext cx="8640000" cy="6114774"/>
            <a:chOff x="815707" y="602806"/>
            <a:chExt cx="8640000" cy="6114774"/>
          </a:xfrm>
        </p:grpSpPr>
        <p:sp>
          <p:nvSpPr>
            <p:cNvPr id="3" name="AutoShape 5"/>
            <p:cNvSpPr/>
            <p:nvPr/>
          </p:nvSpPr>
          <p:spPr>
            <a:xfrm rot="5400013">
              <a:off x="-655414" y="2909352"/>
              <a:ext cx="5292000" cy="2324447"/>
            </a:xfrm>
            <a:custGeom>
              <a:avLst>
                <a:gd name="f8" fmla="val 51618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51618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val f8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6 1 f3"/>
                <a:gd name="f22" fmla="*/ f17 1 f3"/>
                <a:gd name="f23" fmla="*/ f18 1 21600"/>
                <a:gd name="f24" fmla="*/ f19 1 21600"/>
                <a:gd name="f25" fmla="*/ 21600 f18 1"/>
                <a:gd name="f26" fmla="*/ 21600 f19 1"/>
                <a:gd name="f27" fmla="+- f21 0 f2"/>
                <a:gd name="f28" fmla="+- f22 0 f2"/>
                <a:gd name="f29" fmla="min f24 f23"/>
                <a:gd name="f30" fmla="*/ f25 1 f20"/>
                <a:gd name="f31" fmla="*/ f26 1 f20"/>
                <a:gd name="f32" fmla="val f30"/>
                <a:gd name="f33" fmla="val f31"/>
                <a:gd name="f34" fmla="*/ f14 f29 1"/>
                <a:gd name="f35" fmla="+- f33 0 f14"/>
                <a:gd name="f36" fmla="+- f32 0 f14"/>
                <a:gd name="f37" fmla="*/ f33 f29 1"/>
                <a:gd name="f38" fmla="*/ f32 f29 1"/>
                <a:gd name="f39" fmla="*/ f35 1 2"/>
                <a:gd name="f40" fmla="min f36 f35"/>
                <a:gd name="f41" fmla="+- f14 f39 0"/>
                <a:gd name="f42" fmla="*/ f40 f15 1"/>
                <a:gd name="f43" fmla="*/ f42 1 100000"/>
                <a:gd name="f44" fmla="*/ f41 f29 1"/>
                <a:gd name="f45" fmla="+- f32 0 f43"/>
                <a:gd name="f46" fmla="+- f45 f32 0"/>
                <a:gd name="f47" fmla="*/ f45 1 2"/>
                <a:gd name="f48" fmla="*/ f45 f29 1"/>
                <a:gd name="f49" fmla="*/ f46 1 2"/>
                <a:gd name="f50" fmla="*/ f47 f29 1"/>
                <a:gd name="f51" fmla="*/ f49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0" y="f34"/>
                </a:cxn>
                <a:cxn ang="f28">
                  <a:pos x="f50" y="f37"/>
                </a:cxn>
              </a:cxnLst>
              <a:rect l="f34" t="f34" r="f51" b="f37"/>
              <a:pathLst>
                <a:path>
                  <a:moveTo>
                    <a:pt x="f34" y="f34"/>
                  </a:moveTo>
                  <a:lnTo>
                    <a:pt x="f48" y="f34"/>
                  </a:lnTo>
                  <a:lnTo>
                    <a:pt x="f38" y="f44"/>
                  </a:lnTo>
                  <a:lnTo>
                    <a:pt x="f48" y="f37"/>
                  </a:lnTo>
                  <a:lnTo>
                    <a:pt x="f34" y="f37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eaVert" wrap="none" lIns="91440" tIns="45720" rIns="91440" bIns="45720" anchor="ctr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800" b="0" i="0" u="none" strike="noStrike" kern="1200" cap="none" spc="0" baseline="0" dirty="0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4" name="AutoShape 6"/>
            <p:cNvSpPr/>
            <p:nvPr/>
          </p:nvSpPr>
          <p:spPr>
            <a:xfrm rot="5400013">
              <a:off x="1741785" y="2751928"/>
              <a:ext cx="5292000" cy="2469689"/>
            </a:xfrm>
            <a:custGeom>
              <a:avLst>
                <a:gd name="f8" fmla="val 45702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45702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val f8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6 1 f3"/>
                <a:gd name="f22" fmla="*/ f17 1 f3"/>
                <a:gd name="f23" fmla="*/ f18 1 21600"/>
                <a:gd name="f24" fmla="*/ f19 1 21600"/>
                <a:gd name="f25" fmla="*/ 21600 f18 1"/>
                <a:gd name="f26" fmla="*/ 21600 f19 1"/>
                <a:gd name="f27" fmla="+- f21 0 f2"/>
                <a:gd name="f28" fmla="+- f22 0 f2"/>
                <a:gd name="f29" fmla="min f24 f23"/>
                <a:gd name="f30" fmla="*/ f25 1 f20"/>
                <a:gd name="f31" fmla="*/ f26 1 f20"/>
                <a:gd name="f32" fmla="val f30"/>
                <a:gd name="f33" fmla="val f31"/>
                <a:gd name="f34" fmla="*/ f14 f29 1"/>
                <a:gd name="f35" fmla="+- f33 0 f14"/>
                <a:gd name="f36" fmla="+- f32 0 f14"/>
                <a:gd name="f37" fmla="*/ f33 f29 1"/>
                <a:gd name="f38" fmla="*/ f32 f29 1"/>
                <a:gd name="f39" fmla="*/ f35 1 2"/>
                <a:gd name="f40" fmla="min f36 f35"/>
                <a:gd name="f41" fmla="+- f14 f39 0"/>
                <a:gd name="f42" fmla="*/ f40 f15 1"/>
                <a:gd name="f43" fmla="*/ f42 1 100000"/>
                <a:gd name="f44" fmla="*/ f41 f29 1"/>
                <a:gd name="f45" fmla="+- f32 0 f43"/>
                <a:gd name="f46" fmla="+- f45 f32 0"/>
                <a:gd name="f47" fmla="*/ f45 1 2"/>
                <a:gd name="f48" fmla="*/ f45 f29 1"/>
                <a:gd name="f49" fmla="*/ f46 1 2"/>
                <a:gd name="f50" fmla="*/ f47 f29 1"/>
                <a:gd name="f51" fmla="*/ f49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0" y="f34"/>
                </a:cxn>
                <a:cxn ang="f28">
                  <a:pos x="f50" y="f37"/>
                </a:cxn>
              </a:cxnLst>
              <a:rect l="f34" t="f34" r="f51" b="f37"/>
              <a:pathLst>
                <a:path>
                  <a:moveTo>
                    <a:pt x="f34" y="f34"/>
                  </a:moveTo>
                  <a:lnTo>
                    <a:pt x="f48" y="f34"/>
                  </a:lnTo>
                  <a:lnTo>
                    <a:pt x="f38" y="f44"/>
                  </a:lnTo>
                  <a:lnTo>
                    <a:pt x="f48" y="f37"/>
                  </a:lnTo>
                  <a:lnTo>
                    <a:pt x="f34" y="f37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eaVert" wrap="none" lIns="91440" tIns="45720" rIns="91440" bIns="45720" anchor="ctr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800" b="0" i="0" u="none" strike="noStrike" kern="1200" cap="none" spc="0" baseline="0" dirty="0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8" name="Text Box 11"/>
            <p:cNvSpPr txBox="1"/>
            <p:nvPr/>
          </p:nvSpPr>
          <p:spPr>
            <a:xfrm>
              <a:off x="848543" y="1820461"/>
              <a:ext cx="2304267" cy="383321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anchor="t" anchorCtr="1" compatLnSpc="1">
              <a:spAutoFit/>
            </a:bodyPr>
            <a:lstStyle/>
            <a:p>
              <a:pPr lvl="0" algn="ctr">
                <a:spcBef>
                  <a:spcPts val="800"/>
                </a:spcBef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b="1" dirty="0">
                  <a:solidFill>
                    <a:schemeClr val="bg2">
                      <a:lumMod val="75000"/>
                    </a:schemeClr>
                  </a:solidFill>
                </a:rPr>
                <a:t>Programa do Governo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 Construir uma economia dinâmica, competitiva, inovadora e sustentável. 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 Fomentar o crescimento do sector privado, investimento e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Promoção da coesão sociais e facilitação do acesso aos serviços básicos;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 Capacitar os RH e produzir conhecimento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Boa Governação</a:t>
              </a:r>
            </a:p>
            <a:p>
              <a:pPr lvl="0" algn="ctr">
                <a:spcBef>
                  <a:spcPts val="8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chemeClr val="bg2">
                      <a:lumMod val="75000"/>
                    </a:schemeClr>
                  </a:solidFill>
                </a:rPr>
                <a:t>Nação Global</a:t>
              </a:r>
            </a:p>
          </p:txBody>
        </p:sp>
        <p:grpSp>
          <p:nvGrpSpPr>
            <p:cNvPr id="2" name="Grupo 1"/>
            <p:cNvGrpSpPr/>
            <p:nvPr/>
          </p:nvGrpSpPr>
          <p:grpSpPr>
            <a:xfrm>
              <a:off x="5622753" y="1563811"/>
              <a:ext cx="3816414" cy="5153769"/>
              <a:chOff x="5560300" y="1587592"/>
              <a:chExt cx="3816414" cy="5153769"/>
            </a:xfrm>
          </p:grpSpPr>
          <p:sp>
            <p:nvSpPr>
              <p:cNvPr id="5" name="AutoShape 7"/>
              <p:cNvSpPr/>
              <p:nvPr/>
            </p:nvSpPr>
            <p:spPr>
              <a:xfrm rot="5400013">
                <a:off x="4891622" y="2256270"/>
                <a:ext cx="5153769" cy="3816414"/>
              </a:xfrm>
              <a:custGeom>
                <a:avLst>
                  <a:gd name="f8" fmla="val 30778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778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val f7"/>
                  <a:gd name="f15" fmla="val f8"/>
                  <a:gd name="f16" fmla="*/ f9 f1 1"/>
                  <a:gd name="f17" fmla="*/ f10 f1 1"/>
                  <a:gd name="f18" fmla="?: f11 f4 1"/>
                  <a:gd name="f19" fmla="?: f12 f5 1"/>
                  <a:gd name="f20" fmla="?: f13 f6 1"/>
                  <a:gd name="f21" fmla="*/ f16 1 f3"/>
                  <a:gd name="f22" fmla="*/ f17 1 f3"/>
                  <a:gd name="f23" fmla="*/ f18 1 21600"/>
                  <a:gd name="f24" fmla="*/ f19 1 21600"/>
                  <a:gd name="f25" fmla="*/ 21600 f18 1"/>
                  <a:gd name="f26" fmla="*/ 21600 f19 1"/>
                  <a:gd name="f27" fmla="+- f21 0 f2"/>
                  <a:gd name="f28" fmla="+- f22 0 f2"/>
                  <a:gd name="f29" fmla="min f24 f23"/>
                  <a:gd name="f30" fmla="*/ f25 1 f20"/>
                  <a:gd name="f31" fmla="*/ f26 1 f20"/>
                  <a:gd name="f32" fmla="val f30"/>
                  <a:gd name="f33" fmla="val f31"/>
                  <a:gd name="f34" fmla="*/ f14 f29 1"/>
                  <a:gd name="f35" fmla="+- f33 0 f14"/>
                  <a:gd name="f36" fmla="+- f32 0 f14"/>
                  <a:gd name="f37" fmla="*/ f33 f29 1"/>
                  <a:gd name="f38" fmla="*/ f32 f29 1"/>
                  <a:gd name="f39" fmla="*/ f35 1 2"/>
                  <a:gd name="f40" fmla="min f36 f35"/>
                  <a:gd name="f41" fmla="+- f14 f39 0"/>
                  <a:gd name="f42" fmla="*/ f40 f15 1"/>
                  <a:gd name="f43" fmla="*/ f42 1 100000"/>
                  <a:gd name="f44" fmla="*/ f41 f29 1"/>
                  <a:gd name="f45" fmla="+- f32 0 f43"/>
                  <a:gd name="f46" fmla="+- f45 f32 0"/>
                  <a:gd name="f47" fmla="*/ f45 1 2"/>
                  <a:gd name="f48" fmla="*/ f45 f29 1"/>
                  <a:gd name="f49" fmla="*/ f46 1 2"/>
                  <a:gd name="f50" fmla="*/ f47 f29 1"/>
                  <a:gd name="f51" fmla="*/ f49 f2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50" y="f34"/>
                  </a:cxn>
                  <a:cxn ang="f28">
                    <a:pos x="f50" y="f37"/>
                  </a:cxn>
                </a:cxnLst>
                <a:rect l="f34" t="f34" r="f51" b="f37"/>
                <a:pathLst>
                  <a:path>
                    <a:moveTo>
                      <a:pt x="f34" y="f34"/>
                    </a:moveTo>
                    <a:lnTo>
                      <a:pt x="f48" y="f34"/>
                    </a:lnTo>
                    <a:lnTo>
                      <a:pt x="f38" y="f44"/>
                    </a:lnTo>
                    <a:lnTo>
                      <a:pt x="f48" y="f37"/>
                    </a:lnTo>
                    <a:lnTo>
                      <a:pt x="f34" y="f37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eaVert" wrap="none" lIns="91440" tIns="45720" rIns="91440" bIns="45720" anchor="ctr" anchorCtr="0" compatLnSpc="1"/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pt-PT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rial"/>
                </a:endParaRPr>
              </a:p>
            </p:txBody>
          </p:sp>
          <p:sp>
            <p:nvSpPr>
              <p:cNvPr id="10" name="Text Box 14"/>
              <p:cNvSpPr txBox="1"/>
              <p:nvPr/>
            </p:nvSpPr>
            <p:spPr>
              <a:xfrm>
                <a:off x="5622753" y="1916850"/>
                <a:ext cx="3691507" cy="415498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anchor="t" anchorCtr="1" compatLnSpc="1">
                <a:spAutoFit/>
              </a:bodyPr>
              <a:lstStyle/>
              <a:p>
                <a:pPr lvl="0" algn="ctr">
                  <a:spcBef>
                    <a:spcPts val="800"/>
                  </a:spcBef>
                  <a:spcAft>
                    <a:spcPts val="1200"/>
                  </a:spcAft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b="1" dirty="0">
                    <a:solidFill>
                      <a:srgbClr val="FFFFFF"/>
                    </a:solidFill>
                  </a:rPr>
                  <a:t>Consolidação da democracia, aprofundar as liberdades, reforçar a boa </a:t>
                </a:r>
                <a:r>
                  <a:rPr lang="pt-PT" b="1" dirty="0" smtClean="0">
                    <a:solidFill>
                      <a:srgbClr val="FFFFFF"/>
                    </a:solidFill>
                  </a:rPr>
                  <a:t>governação</a:t>
                </a:r>
                <a:endParaRPr lang="pt-PT" b="1" dirty="0">
                  <a:solidFill>
                    <a:srgbClr val="FFFFFF"/>
                  </a:solidFill>
                </a:endParaRP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dirty="0" smtClean="0">
                    <a:solidFill>
                      <a:srgbClr val="FFFFFF"/>
                    </a:solidFill>
                  </a:rPr>
                  <a:t>  </a:t>
                </a:r>
                <a:r>
                  <a:rPr lang="pt-PT" sz="1500" b="1" dirty="0">
                    <a:solidFill>
                      <a:srgbClr val="FFFFFF"/>
                    </a:solidFill>
                  </a:rPr>
                  <a:t>Consolidação da Democracia,  das Liberdades e alargamento do espaço de participação dos Cidadãos</a:t>
                </a: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b="1" dirty="0">
                    <a:solidFill>
                      <a:srgbClr val="FFFFFF"/>
                    </a:solidFill>
                  </a:rPr>
                  <a:t>modernização da Justiça, mais célere e ao serviço do Cidadão e do Desenvolvimento</a:t>
                </a: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b="1" dirty="0">
                    <a:solidFill>
                      <a:srgbClr val="FFFFFF"/>
                    </a:solidFill>
                  </a:rPr>
                  <a:t>Descentralização, Ordenamento território e Desenvolvimento Equilibrado</a:t>
                </a: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b="1" dirty="0">
                    <a:solidFill>
                      <a:srgbClr val="FFFFFF"/>
                    </a:solidFill>
                  </a:rPr>
                  <a:t>Segurança Nacional ao serviço da Democracia e do Desenvolvimento</a:t>
                </a: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b="1" dirty="0">
                    <a:solidFill>
                      <a:srgbClr val="FFFFFF"/>
                    </a:solidFill>
                  </a:rPr>
                  <a:t>Equidade do Género</a:t>
                </a:r>
              </a:p>
              <a:p>
                <a:pPr lvl="0" algn="ctr">
                  <a:spcBef>
                    <a:spcPts val="700"/>
                  </a:spcBef>
                  <a:buSzPct val="100000"/>
                  <a:buChar char="•"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1500" b="1" dirty="0">
                    <a:solidFill>
                      <a:srgbClr val="FFFFFF"/>
                    </a:solidFill>
                  </a:rPr>
                  <a:t> Governação electrónica </a:t>
                </a:r>
              </a:p>
            </p:txBody>
          </p:sp>
        </p:grpSp>
        <p:grpSp>
          <p:nvGrpSpPr>
            <p:cNvPr id="22" name="Grupo 21"/>
            <p:cNvGrpSpPr/>
            <p:nvPr/>
          </p:nvGrpSpPr>
          <p:grpSpPr>
            <a:xfrm>
              <a:off x="815707" y="602806"/>
              <a:ext cx="8640000" cy="1314026"/>
              <a:chOff x="828358" y="764705"/>
              <a:chExt cx="8826569" cy="1178617"/>
            </a:xfrm>
          </p:grpSpPr>
          <p:sp>
            <p:nvSpPr>
              <p:cNvPr id="6" name="AutoShape 8"/>
              <p:cNvSpPr/>
              <p:nvPr/>
            </p:nvSpPr>
            <p:spPr>
              <a:xfrm rot="5400013">
                <a:off x="4652335" y="-3059269"/>
                <a:ext cx="1178617" cy="8826566"/>
              </a:xfrm>
              <a:custGeom>
                <a:avLst>
                  <a:gd name="f8" fmla="val 25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25000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val f7"/>
                  <a:gd name="f15" fmla="val f8"/>
                  <a:gd name="f16" fmla="*/ f9 f1 1"/>
                  <a:gd name="f17" fmla="*/ f10 f1 1"/>
                  <a:gd name="f18" fmla="?: f11 f4 1"/>
                  <a:gd name="f19" fmla="?: f12 f5 1"/>
                  <a:gd name="f20" fmla="?: f13 f6 1"/>
                  <a:gd name="f21" fmla="*/ f16 1 f3"/>
                  <a:gd name="f22" fmla="*/ f17 1 f3"/>
                  <a:gd name="f23" fmla="*/ f18 1 21600"/>
                  <a:gd name="f24" fmla="*/ f19 1 21600"/>
                  <a:gd name="f25" fmla="*/ 21600 f18 1"/>
                  <a:gd name="f26" fmla="*/ 21600 f19 1"/>
                  <a:gd name="f27" fmla="+- f21 0 f2"/>
                  <a:gd name="f28" fmla="+- f22 0 f2"/>
                  <a:gd name="f29" fmla="min f24 f23"/>
                  <a:gd name="f30" fmla="*/ f25 1 f20"/>
                  <a:gd name="f31" fmla="*/ f26 1 f20"/>
                  <a:gd name="f32" fmla="val f30"/>
                  <a:gd name="f33" fmla="val f31"/>
                  <a:gd name="f34" fmla="*/ f14 f29 1"/>
                  <a:gd name="f35" fmla="+- f33 0 f14"/>
                  <a:gd name="f36" fmla="+- f32 0 f14"/>
                  <a:gd name="f37" fmla="*/ f33 f29 1"/>
                  <a:gd name="f38" fmla="*/ f32 f29 1"/>
                  <a:gd name="f39" fmla="*/ f35 1 2"/>
                  <a:gd name="f40" fmla="min f36 f35"/>
                  <a:gd name="f41" fmla="+- f14 f39 0"/>
                  <a:gd name="f42" fmla="*/ f40 f15 1"/>
                  <a:gd name="f43" fmla="*/ f42 1 100000"/>
                  <a:gd name="f44" fmla="*/ f41 f29 1"/>
                  <a:gd name="f45" fmla="+- f32 0 f43"/>
                  <a:gd name="f46" fmla="+- f45 f32 0"/>
                  <a:gd name="f47" fmla="*/ f45 1 2"/>
                  <a:gd name="f48" fmla="*/ f45 f29 1"/>
                  <a:gd name="f49" fmla="*/ f46 1 2"/>
                  <a:gd name="f50" fmla="*/ f47 f29 1"/>
                  <a:gd name="f51" fmla="*/ f49 f29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50" y="f34"/>
                  </a:cxn>
                  <a:cxn ang="f28">
                    <a:pos x="f50" y="f37"/>
                  </a:cxn>
                </a:cxnLst>
                <a:rect l="f34" t="f34" r="f51" b="f37"/>
                <a:pathLst>
                  <a:path>
                    <a:moveTo>
                      <a:pt x="f34" y="f34"/>
                    </a:moveTo>
                    <a:lnTo>
                      <a:pt x="f48" y="f34"/>
                    </a:lnTo>
                    <a:lnTo>
                      <a:pt x="f38" y="f44"/>
                    </a:lnTo>
                    <a:lnTo>
                      <a:pt x="f48" y="f37"/>
                    </a:lnTo>
                    <a:lnTo>
                      <a:pt x="f34" y="f37"/>
                    </a:lnTo>
                    <a:close/>
                  </a:path>
                </a:pathLst>
              </a:custGeom>
              <a:solidFill>
                <a:schemeClr val="bg2">
                  <a:lumMod val="20000"/>
                  <a:lumOff val="80000"/>
                </a:schemeClr>
              </a:solidFill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eaVert" wrap="none" lIns="91440" tIns="45720" rIns="91440" bIns="45720" anchor="ctr" anchorCtr="0" compatLnSpc="1"/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pt-PT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Arial"/>
                </a:endParaRPr>
              </a:p>
            </p:txBody>
          </p:sp>
          <p:sp>
            <p:nvSpPr>
              <p:cNvPr id="7" name="Text Box 9"/>
              <p:cNvSpPr txBox="1"/>
              <p:nvPr/>
            </p:nvSpPr>
            <p:spPr>
              <a:xfrm>
                <a:off x="828358" y="889082"/>
                <a:ext cx="8639999" cy="99381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anchor="t" anchorCtr="1" compatLnSpc="1">
                <a:spAutoFit/>
              </a:bodyPr>
              <a:lstStyle/>
              <a:p>
                <a:pPr lvl="0" algn="ctr">
                  <a:spcBef>
                    <a:spcPts val="1100"/>
                  </a:spcBef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pt-PT" sz="2200" b="1" dirty="0" smtClean="0">
                    <a:solidFill>
                      <a:schemeClr val="bg2">
                        <a:lumMod val="75000"/>
                      </a:schemeClr>
                    </a:solidFill>
                  </a:rPr>
                  <a:t>PILARES DO PROGRAMA DO GOVERNO 2011-2016, EIXOS DA ESTRATÉGIA DE TRANSFORMAÇÃO E OBJECTIVOS DE BOA GOVERNAÇÃO </a:t>
                </a:r>
                <a:endParaRPr lang="pt-PT" sz="2200" b="1" dirty="0">
                  <a:solidFill>
                    <a:schemeClr val="bg2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23" name="Text Box 14"/>
            <p:cNvSpPr txBox="1"/>
            <p:nvPr/>
          </p:nvSpPr>
          <p:spPr>
            <a:xfrm>
              <a:off x="3303491" y="1823142"/>
              <a:ext cx="2168589" cy="4275529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anchor="t" anchorCtr="1" compatLnSpc="1">
              <a:spAutoFit/>
            </a:bodyPr>
            <a:lstStyle/>
            <a:p>
              <a:pPr lvl="0"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b="1" dirty="0">
                  <a:solidFill>
                    <a:srgbClr val="FFFFFF"/>
                  </a:solidFill>
                </a:rPr>
                <a:t>Estratégia  de </a:t>
              </a:r>
              <a:r>
                <a:rPr lang="pt-PT" b="1" dirty="0" smtClean="0">
                  <a:solidFill>
                    <a:srgbClr val="FFFFFF"/>
                  </a:solidFill>
                </a:rPr>
                <a:t>Transformação </a:t>
              </a:r>
              <a:endParaRPr lang="pt-PT" b="1" dirty="0">
                <a:solidFill>
                  <a:srgbClr val="FFFFFF"/>
                </a:solidFill>
              </a:endParaRPr>
            </a:p>
            <a:p>
              <a:pPr lvl="0"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dirty="0"/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Turismo de alto valor acrescentado</a:t>
              </a:r>
            </a:p>
            <a:p>
              <a:pPr lvl="0" algn="ctr">
                <a:lnSpc>
                  <a:spcPts val="1600"/>
                </a:lnSpc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b="1" dirty="0">
                <a:solidFill>
                  <a:srgbClr val="FFFFFF"/>
                </a:solidFill>
              </a:endParaRP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 Cultura – economia criativa</a:t>
              </a: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Modernização da Agricultura.</a:t>
              </a:r>
            </a:p>
            <a:p>
              <a:pPr lvl="0" algn="ctr">
                <a:lnSpc>
                  <a:spcPts val="1600"/>
                </a:lnSpc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b="1" dirty="0">
                <a:solidFill>
                  <a:srgbClr val="FFFFFF"/>
                </a:solidFill>
              </a:endParaRP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Cluster do Mar</a:t>
              </a: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Cluster  TIC</a:t>
              </a: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b="1" dirty="0">
                <a:solidFill>
                  <a:srgbClr val="FFFFFF"/>
                </a:solidFill>
              </a:endParaRP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>
                  <a:solidFill>
                    <a:srgbClr val="FFFFFF"/>
                  </a:solidFill>
                </a:rPr>
                <a:t>Centro internacional  de negócios  </a:t>
              </a: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b="1" dirty="0">
                <a:solidFill>
                  <a:srgbClr val="FFFFFF"/>
                </a:solidFill>
              </a:endParaRPr>
            </a:p>
            <a:p>
              <a:pPr lvl="0" algn="ctr">
                <a:lnSpc>
                  <a:spcPts val="1600"/>
                </a:lnSpc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t-PT" sz="1500" b="1" dirty="0" err="1">
                  <a:solidFill>
                    <a:srgbClr val="FFFFFF"/>
                  </a:solidFill>
                </a:rPr>
                <a:t>Hub</a:t>
              </a:r>
              <a:r>
                <a:rPr lang="pt-PT" sz="1500" b="1" dirty="0">
                  <a:solidFill>
                    <a:srgbClr val="FFFFFF"/>
                  </a:solidFill>
                </a:rPr>
                <a:t> transbordo</a:t>
              </a:r>
            </a:p>
            <a:p>
              <a:pPr lvl="0" algn="ctr">
                <a:spcBef>
                  <a:spcPts val="700"/>
                </a:spcBef>
                <a:buSzPct val="10000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PT" sz="1500" b="1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992560" y="764704"/>
            <a:ext cx="8640000" cy="799435"/>
          </a:xfrm>
        </p:spPr>
        <p:txBody>
          <a:bodyPr/>
          <a:lstStyle/>
          <a:p>
            <a:pPr lvl="0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EVOLUÇÃO DAS REFORMAS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Marcador de Posição de Conteúdo 2"/>
          <p:cNvSpPr txBox="1">
            <a:spLocks noGrp="1"/>
          </p:cNvSpPr>
          <p:nvPr>
            <p:ph idx="1"/>
          </p:nvPr>
        </p:nvSpPr>
        <p:spPr>
          <a:xfrm>
            <a:off x="993520" y="1600200"/>
            <a:ext cx="8640000" cy="4525959"/>
          </a:xfrm>
        </p:spPr>
        <p:txBody>
          <a:bodyPr/>
          <a:lstStyle/>
          <a:p>
            <a:pPr lvl="0" algn="just">
              <a:spcBef>
                <a:spcPts val="500"/>
              </a:spcBef>
            </a:pPr>
            <a:r>
              <a:rPr lang="pt-PT" sz="2000" b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1ª FASE- 1975 – 1989 ( ESTADO PROVIDÊNCIA – FORTE)</a:t>
            </a:r>
          </a:p>
          <a:p>
            <a:pPr lvl="0" algn="just">
              <a:spcBef>
                <a:spcPts val="500"/>
              </a:spcBef>
              <a:buNone/>
            </a:pPr>
            <a:r>
              <a:rPr lang="pt-PT" sz="20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CONSTRUÇÃO DAS NOVAS INSTITUIÇÕES DO NOVO ESTADO INDEPENDENTE COM FOCO NA SEGURANÇA ALIMENTAR, NO ACESSO UNIVERSAL DA SAÚDE E DA EDUCAÇÃO;</a:t>
            </a:r>
          </a:p>
          <a:p>
            <a:pPr lvl="0" algn="just">
              <a:spcBef>
                <a:spcPts val="500"/>
              </a:spcBef>
              <a:buNone/>
            </a:pPr>
            <a:endParaRPr lang="pt-PT" sz="20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lvl="0" algn="just">
              <a:spcBef>
                <a:spcPts val="500"/>
              </a:spcBef>
            </a:pPr>
            <a:r>
              <a:rPr lang="pt-PT" sz="2000" b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2ª FASE – 1990 – 2000 ( ESTADO LIBERAL – MININO)</a:t>
            </a:r>
          </a:p>
          <a:p>
            <a:pPr lvl="0" algn="just">
              <a:spcBef>
                <a:spcPts val="500"/>
              </a:spcBef>
              <a:buNone/>
            </a:pPr>
            <a:r>
              <a:rPr lang="pt-PT" sz="20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REFORMAS INSTITUCIONAIS COM FOCO NAS NECESSIDADES DE LIBERALIZAÇÃO POLITICA (DEMOCRACIA) E ECONÓMICA (MERCADO);</a:t>
            </a:r>
          </a:p>
          <a:p>
            <a:pPr lvl="0" algn="just">
              <a:spcBef>
                <a:spcPts val="500"/>
              </a:spcBef>
              <a:buNone/>
            </a:pPr>
            <a:endParaRPr lang="pt-PT" sz="20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lvl="0" algn="just">
              <a:spcBef>
                <a:spcPts val="500"/>
              </a:spcBef>
            </a:pPr>
            <a:r>
              <a:rPr lang="pt-PT" sz="2000" b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3ª FASE – 2000 – 2011 ( ESTADO REGULADOR – NECESSÁRIO)</a:t>
            </a:r>
          </a:p>
          <a:p>
            <a:pPr lvl="0" algn="just">
              <a:spcBef>
                <a:spcPts val="500"/>
              </a:spcBef>
              <a:buNone/>
            </a:pPr>
            <a:r>
              <a:rPr lang="pt-PT" sz="20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REFORMAS INSTITUCIONAIS EM TODOS QUADRANTES E A TODOS NIVEIS ( MACRO E MICRO) – REFORÇO DA CIDADANIA, MODERNIZAÇÃO, TRANSPARÊNCIA E COMPETITIVIDADE .  </a:t>
            </a:r>
          </a:p>
          <a:p>
            <a:pPr lvl="0">
              <a:spcBef>
                <a:spcPts val="600"/>
              </a:spcBef>
              <a:buNone/>
            </a:pPr>
            <a:endParaRPr lang="pt-PT" sz="20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lvl="0">
              <a:spcBef>
                <a:spcPts val="600"/>
              </a:spcBef>
              <a:buNone/>
            </a:pPr>
            <a:endParaRPr lang="pt-PT" sz="2400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647345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4032447" y="3933056"/>
            <a:ext cx="5673081" cy="2860923"/>
            <a:chOff x="3982924" y="3998759"/>
            <a:chExt cx="5673081" cy="2860923"/>
          </a:xfrm>
        </p:grpSpPr>
        <p:sp>
          <p:nvSpPr>
            <p:cNvPr id="212" name="Rounded Rectangle 211"/>
            <p:cNvSpPr/>
            <p:nvPr/>
          </p:nvSpPr>
          <p:spPr bwMode="auto">
            <a:xfrm>
              <a:off x="3982925" y="3998759"/>
              <a:ext cx="5673080" cy="444766"/>
            </a:xfrm>
            <a:prstGeom prst="round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PT" sz="2000" b="1" dirty="0">
                  <a:solidFill>
                    <a:schemeClr val="bg2">
                      <a:lumMod val="75000"/>
                    </a:schemeClr>
                  </a:solidFill>
                </a:rPr>
                <a:t>Vectores de acção para a </a:t>
              </a:r>
              <a:r>
                <a:rPr lang="pt-PT" sz="2000" b="1" dirty="0" smtClean="0">
                  <a:solidFill>
                    <a:schemeClr val="bg2">
                      <a:lumMod val="75000"/>
                    </a:schemeClr>
                  </a:solidFill>
                </a:rPr>
                <a:t>Reforma </a:t>
              </a:r>
              <a:r>
                <a:rPr lang="pt-PT" sz="2000" b="1" dirty="0">
                  <a:solidFill>
                    <a:schemeClr val="bg2">
                      <a:lumMod val="75000"/>
                    </a:schemeClr>
                  </a:solidFill>
                </a:rPr>
                <a:t>do Estado</a:t>
              </a:r>
              <a:endParaRPr lang="en-US" sz="2000" b="1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213" name="Rectangle 212"/>
            <p:cNvSpPr/>
            <p:nvPr/>
          </p:nvSpPr>
          <p:spPr bwMode="auto">
            <a:xfrm>
              <a:off x="3982924" y="4443525"/>
              <a:ext cx="5673080" cy="241615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>
                <a:defRPr/>
              </a:pPr>
              <a:endParaRPr lang="pt-PT" sz="1700" dirty="0">
                <a:solidFill>
                  <a:prstClr val="white"/>
                </a:solidFill>
              </a:endParaRPr>
            </a:p>
            <a:p>
              <a:pPr marL="342900" indent="-342900">
                <a:defRPr/>
              </a:pPr>
              <a:endParaRPr lang="pt-PT" sz="1700" dirty="0">
                <a:solidFill>
                  <a:prstClr val="white"/>
                </a:solidFill>
              </a:endParaRP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en-US" sz="1700" b="1" dirty="0" err="1" smtClean="0">
                  <a:solidFill>
                    <a:prstClr val="white"/>
                  </a:solidFill>
                </a:rPr>
                <a:t>Consolidação</a:t>
              </a:r>
              <a:r>
                <a:rPr lang="en-US" sz="1700" b="1" dirty="0" smtClean="0">
                  <a:solidFill>
                    <a:prstClr val="white"/>
                  </a:solidFill>
                </a:rPr>
                <a:t> da </a:t>
              </a:r>
              <a:r>
                <a:rPr lang="en-US" sz="1700" b="1" dirty="0" err="1" smtClean="0">
                  <a:solidFill>
                    <a:prstClr val="white"/>
                  </a:solidFill>
                </a:rPr>
                <a:t>democracia</a:t>
              </a:r>
              <a:endParaRPr lang="en-US" sz="1700" b="1" dirty="0" smtClean="0">
                <a:solidFill>
                  <a:prstClr val="white"/>
                </a:solidFill>
              </a:endParaRP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pt-PT" sz="1700" b="1" dirty="0" smtClean="0">
                  <a:solidFill>
                    <a:prstClr val="white"/>
                  </a:solidFill>
                </a:rPr>
                <a:t>Reformas </a:t>
              </a:r>
              <a:r>
                <a:rPr lang="pt-PT" sz="1700" b="1" dirty="0">
                  <a:solidFill>
                    <a:prstClr val="white"/>
                  </a:solidFill>
                </a:rPr>
                <a:t>nos sectores da Justiça e </a:t>
              </a:r>
              <a:r>
                <a:rPr lang="pt-PT" sz="1700" b="1" dirty="0" smtClean="0">
                  <a:solidFill>
                    <a:prstClr val="white"/>
                  </a:solidFill>
                </a:rPr>
                <a:t>Segurança </a:t>
              </a:r>
              <a:r>
                <a:rPr lang="pt-PT" sz="1700" b="1" dirty="0">
                  <a:solidFill>
                    <a:prstClr val="white"/>
                  </a:solidFill>
                </a:rPr>
                <a:t>e modernização da legislação</a:t>
              </a: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pt-PT" sz="1700" b="1" dirty="0">
                  <a:solidFill>
                    <a:prstClr val="white"/>
                  </a:solidFill>
                </a:rPr>
                <a:t>Racionalização das estruturas e instituições </a:t>
              </a:r>
              <a:r>
                <a:rPr lang="pt-PT" sz="1700" b="1" dirty="0" smtClean="0">
                  <a:solidFill>
                    <a:prstClr val="white"/>
                  </a:solidFill>
                </a:rPr>
                <a:t>ajustando </a:t>
              </a:r>
              <a:r>
                <a:rPr lang="pt-PT" sz="1700" b="1" dirty="0">
                  <a:solidFill>
                    <a:prstClr val="white"/>
                  </a:solidFill>
                </a:rPr>
                <a:t>às novas realidades</a:t>
              </a: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pt-PT" sz="1700" b="1" dirty="0">
                  <a:solidFill>
                    <a:prstClr val="white"/>
                  </a:solidFill>
                </a:rPr>
                <a:t>Reforçar e melhorar a eficiência do Estado</a:t>
              </a: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pt-PT" sz="1700" b="1" dirty="0">
                  <a:solidFill>
                    <a:prstClr val="white"/>
                  </a:solidFill>
                </a:rPr>
                <a:t>Melhorar a regulamentação e a capacidade de supervisão</a:t>
              </a:r>
            </a:p>
            <a:p>
              <a:pPr marL="342900" lvl="1" indent="-342900">
                <a:buFont typeface="+mj-lt"/>
                <a:buAutoNum type="arabicPeriod"/>
                <a:defRPr/>
              </a:pPr>
              <a:r>
                <a:rPr lang="pt-PT" sz="1700" b="1" dirty="0">
                  <a:solidFill>
                    <a:prstClr val="white"/>
                  </a:solidFill>
                </a:rPr>
                <a:t>Inovações na governança - i-Gov</a:t>
              </a:r>
              <a:endParaRPr lang="en-US" sz="1700" b="1" dirty="0">
                <a:solidFill>
                  <a:prstClr val="white"/>
                </a:solidFill>
              </a:endParaRPr>
            </a:p>
            <a:p>
              <a:pPr>
                <a:defRPr/>
              </a:pPr>
              <a:endParaRPr lang="pt-PT" sz="1700" dirty="0">
                <a:solidFill>
                  <a:prstClr val="white"/>
                </a:solidFill>
              </a:endParaRPr>
            </a:p>
            <a:p>
              <a:pPr algn="ctr">
                <a:defRPr/>
              </a:pPr>
              <a:endParaRPr lang="en-US" sz="1700" dirty="0">
                <a:solidFill>
                  <a:prstClr val="white"/>
                </a:solidFill>
              </a:endParaRPr>
            </a:p>
          </p:txBody>
        </p:sp>
      </p:grpSp>
      <p:sp>
        <p:nvSpPr>
          <p:cNvPr id="215" name="Down Arrow 214"/>
          <p:cNvSpPr/>
          <p:nvPr/>
        </p:nvSpPr>
        <p:spPr>
          <a:xfrm>
            <a:off x="3272098" y="3693405"/>
            <a:ext cx="3173038" cy="178595"/>
          </a:xfrm>
          <a:prstGeom prst="downArrow">
            <a:avLst>
              <a:gd name="adj1" fmla="val 50000"/>
              <a:gd name="adj2" fmla="val 66842"/>
            </a:avLst>
          </a:prstGeom>
          <a:solidFill>
            <a:srgbClr val="FF00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 extrusionH="76200" contourW="12700">
            <a:bevelT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9251" y="692696"/>
            <a:ext cx="8640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1F497D">
                    <a:lumMod val="75000"/>
                  </a:srgbClr>
                </a:solidFill>
                <a:latin typeface="Segoe UI" pitchFamily="34" charset="0"/>
                <a:cs typeface="Segoe UI" pitchFamily="34" charset="0"/>
              </a:rPr>
              <a:t>DESAFIOS DO GOVERNO</a:t>
            </a:r>
            <a:endParaRPr lang="en-US" sz="2800" b="1" dirty="0">
              <a:solidFill>
                <a:srgbClr val="1F497D">
                  <a:lumMod val="75000"/>
                </a:srgbClr>
              </a:solidFill>
              <a:latin typeface="Segoe UI" pitchFamily="34" charset="0"/>
              <a:cs typeface="Segoe U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896391" y="1268760"/>
            <a:ext cx="6173069" cy="2440557"/>
            <a:chOff x="896391" y="1268760"/>
            <a:chExt cx="6173069" cy="2440557"/>
          </a:xfrm>
        </p:grpSpPr>
        <p:grpSp>
          <p:nvGrpSpPr>
            <p:cNvPr id="15362" name="Group 218"/>
            <p:cNvGrpSpPr>
              <a:grpSpLocks/>
            </p:cNvGrpSpPr>
            <p:nvPr/>
          </p:nvGrpSpPr>
          <p:grpSpPr bwMode="auto">
            <a:xfrm>
              <a:off x="896391" y="1268760"/>
              <a:ext cx="6173069" cy="2401800"/>
              <a:chOff x="285720" y="51447"/>
              <a:chExt cx="4143404" cy="2401817"/>
            </a:xfrm>
          </p:grpSpPr>
          <p:sp>
            <p:nvSpPr>
              <p:cNvPr id="208" name="Rounded Rectangle 207"/>
              <p:cNvSpPr/>
              <p:nvPr/>
            </p:nvSpPr>
            <p:spPr>
              <a:xfrm>
                <a:off x="285720" y="51447"/>
                <a:ext cx="4143404" cy="377601"/>
              </a:xfrm>
              <a:prstGeom prst="roundRect">
                <a:avLst/>
              </a:prstGeom>
              <a:ln/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2000" b="1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9" name="Rectangle 208"/>
              <p:cNvSpPr/>
              <p:nvPr/>
            </p:nvSpPr>
            <p:spPr>
              <a:xfrm>
                <a:off x="285720" y="473981"/>
                <a:ext cx="4143404" cy="197928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/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342900" indent="-342900">
                  <a:buFont typeface="+mj-lt"/>
                  <a:buAutoNum type="arabicPeriod"/>
                  <a:defRPr/>
                </a:pPr>
                <a:endParaRPr lang="pt-PT" sz="1600" dirty="0">
                  <a:solidFill>
                    <a:srgbClr val="C00000"/>
                  </a:solidFill>
                </a:endParaRPr>
              </a:p>
              <a:p>
                <a:pPr marL="342900" indent="-342900">
                  <a:buFont typeface="+mj-lt"/>
                  <a:buAutoNum type="arabicPeriod"/>
                  <a:defRPr/>
                </a:pPr>
                <a:endParaRPr lang="pt-PT" sz="1600" dirty="0">
                  <a:solidFill>
                    <a:srgbClr val="C00000"/>
                  </a:solidFill>
                </a:endParaRPr>
              </a:p>
              <a:p>
                <a:pPr>
                  <a:defRPr/>
                </a:pPr>
                <a:endParaRPr lang="pt-PT" sz="2000" b="1" dirty="0">
                  <a:solidFill>
                    <a:srgbClr val="C00000"/>
                  </a:solidFill>
                </a:endParaRPr>
              </a:p>
              <a:p>
                <a:pPr algn="ctr">
                  <a:defRPr/>
                </a:pPr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" name="Rectângulo 2"/>
            <p:cNvSpPr/>
            <p:nvPr/>
          </p:nvSpPr>
          <p:spPr>
            <a:xfrm>
              <a:off x="896391" y="1785713"/>
              <a:ext cx="6173069" cy="19236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+mj-lt"/>
                <a:buAutoNum type="arabicPeriod"/>
              </a:pP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Boa governação, reforma do Estado, democracia, cidadania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Empreendedor capacidade, competitividade, crescimento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Desenvolvimento do Capital humano, melhorando o sistema educacional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Desenvolvimento social, reduzir a pobreza, facilitar a solidariedade e </a:t>
              </a:r>
              <a:r>
                <a:rPr lang="pt-PT" sz="1700" b="1" dirty="0" smtClean="0">
                  <a:solidFill>
                    <a:schemeClr val="bg2">
                      <a:lumMod val="75000"/>
                    </a:schemeClr>
                  </a:solidFill>
                </a:rPr>
                <a:t>a coesão </a:t>
              </a: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social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pt-PT" sz="1700" b="1" dirty="0">
                  <a:solidFill>
                    <a:schemeClr val="bg2">
                      <a:lumMod val="75000"/>
                    </a:schemeClr>
                  </a:solidFill>
                </a:rPr>
                <a:t>Infra-estruturas básicas e económicas</a:t>
              </a:r>
            </a:p>
          </p:txBody>
        </p:sp>
        <p:sp>
          <p:nvSpPr>
            <p:cNvPr id="4" name="Rectângulo 3"/>
            <p:cNvSpPr/>
            <p:nvPr/>
          </p:nvSpPr>
          <p:spPr>
            <a:xfrm>
              <a:off x="2648744" y="1277026"/>
              <a:ext cx="29901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PT" b="1" dirty="0">
                  <a:solidFill>
                    <a:schemeClr val="bg2">
                      <a:lumMod val="75000"/>
                    </a:schemeClr>
                  </a:solidFill>
                </a:rPr>
                <a:t>Desafios do desenvolvimento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0407280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8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/>
          <p:nvPr/>
        </p:nvSpPr>
        <p:spPr>
          <a:xfrm>
            <a:off x="905570" y="620688"/>
            <a:ext cx="8640000" cy="76944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2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 REFORMA DO ESTADO VISA ALAVANCAR E VENCER OS NOVOS DESAFIOS NO PROCESSO DE TRANSFORMAÇÃO DE CABO VERDE.</a:t>
            </a:r>
            <a:endParaRPr lang="pt-PT" sz="2200" b="1" i="0" u="none" strike="noStrike" kern="1200" cap="none" spc="0" baseline="0" dirty="0">
              <a:solidFill>
                <a:schemeClr val="bg2">
                  <a:lumMod val="75000"/>
                </a:schemeClr>
              </a:solidFill>
              <a:uFillTx/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70" y="1484784"/>
            <a:ext cx="8640000" cy="5301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1000803" y="1242191"/>
            <a:ext cx="864000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1600" b="1" dirty="0">
                <a:solidFill>
                  <a:schemeClr val="bg2">
                    <a:lumMod val="75000"/>
                  </a:schemeClr>
                </a:solidFill>
              </a:rPr>
              <a:t>O modelo de coordenação do processo de reforma do Estado contempla dois níveis diferenciados de intervenção: i) intervenção a nível político; ii) intervenção de gestão/ operacional conforme ilustrado de seguida. 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979326" y="723473"/>
            <a:ext cx="8640000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PT" sz="2200" b="1" dirty="0" smtClean="0">
                <a:solidFill>
                  <a:schemeClr val="bg2">
                    <a:lumMod val="75000"/>
                  </a:schemeClr>
                </a:solidFill>
              </a:rPr>
              <a:t>MODELO DE GOVERNANÇA E COORDENAÇÃO DA REFORMA DO ESTADO</a:t>
            </a:r>
            <a:endParaRPr lang="pt-PT" sz="2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3" t="4310" b="2632"/>
          <a:stretch/>
        </p:blipFill>
        <p:spPr bwMode="auto">
          <a:xfrm>
            <a:off x="2627801" y="2014116"/>
            <a:ext cx="5997608" cy="4791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992560" y="668104"/>
            <a:ext cx="8640000" cy="614527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ctr">
              <a:lnSpc>
                <a:spcPts val="28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200" b="1" kern="0" dirty="0" smtClean="0">
                <a:solidFill>
                  <a:schemeClr val="bg2">
                    <a:lumMod val="75000"/>
                  </a:schemeClr>
                </a:solidFill>
              </a:rPr>
              <a:t>GRANDES OBJECTIVOS DO PROGRAMA DE GOVERNO PARA A  MODERNIZAÇÃO  DA ADMINISTRAÇÃO PUBLICA</a:t>
            </a:r>
            <a:r>
              <a:rPr lang="pt-PT" sz="2200" b="1" dirty="0" smtClean="0">
                <a:solidFill>
                  <a:schemeClr val="bg2">
                    <a:lumMod val="75000"/>
                  </a:schemeClr>
                </a:solidFill>
                <a:ea typeface="Calibri" pitchFamily="34"/>
                <a:cs typeface="Times New Roman" pitchFamily="18"/>
              </a:rPr>
              <a:t>:</a:t>
            </a:r>
            <a:endParaRPr lang="pt-PT" sz="400" b="1" dirty="0" smtClean="0">
              <a:solidFill>
                <a:schemeClr val="bg2">
                  <a:lumMod val="75000"/>
                </a:schemeClr>
              </a:solidFill>
              <a:ea typeface="Calibri" pitchFamily="34"/>
              <a:cs typeface="Times New Roman" pitchFamily="18"/>
            </a:endParaRP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Facilitar a vida dos cidadãos e das Empresas.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Expansão 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da Governação Electrónica a todos os níveis de Governo com especial incidência aos serviços públicos desconcentrados.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Desburocratização e simplificação dos procedimentos administrativos em todos os serviços públicos com especial relevância para os Serviços de Finanças, Saúde, Educação, Administração Publica</a:t>
            </a:r>
            <a:r>
              <a:rPr lang="pt-PT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Formação</a:t>
            </a:r>
            <a:r>
              <a:rPr lang="pt-PT" b="1" kern="0" dirty="0">
                <a:solidFill>
                  <a:schemeClr val="bg2">
                    <a:lumMod val="75000"/>
                  </a:schemeClr>
                </a:solidFill>
              </a:rPr>
              <a:t>,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 Qualificação e Capacitação Continua dos Recursos Humanos e melhoria das condições de Trabalho</a:t>
            </a:r>
            <a:r>
              <a:rPr lang="pt-PT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Adopção de critérios modernos na Gestão dos Recursos Humanos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Contenção dos custos da Administração Pública, tanto no que se refere a gastos com pessoal como bens e serviços.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Racionalização e melhoria da eficácia da Administração Pública.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Adequação da Administração Pública aos objectivos de crescimento económico.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Instituir eficiência e rigor na gestão dos recursos organizacionais da Administração Pública.</a:t>
            </a:r>
          </a:p>
          <a:p>
            <a:pPr lvl="0">
              <a:lnSpc>
                <a:spcPts val="2600"/>
              </a:lnSpc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Reforçar a coordenação interdepartamental e entre os serviços 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desconcentrados</a:t>
            </a:r>
            <a:endParaRPr lang="pt-PT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968260" y="692696"/>
            <a:ext cx="8640000" cy="574076"/>
          </a:xfrm>
        </p:spPr>
        <p:txBody>
          <a:bodyPr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ea typeface="+mn-ea"/>
                <a:cs typeface="Calibri" pitchFamily="34" charset="0"/>
              </a:rPr>
              <a:t>OBJECTIVOS DO PROGRAMA MUDAR PARA COMPETIR”</a:t>
            </a:r>
            <a:endParaRPr lang="pt-PT" sz="28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632" y="1364625"/>
            <a:ext cx="7137028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2"/>
          <a:stretch/>
        </p:blipFill>
        <p:spPr bwMode="auto">
          <a:xfrm>
            <a:off x="992560" y="908720"/>
            <a:ext cx="8640000" cy="5436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idx="1"/>
          </p:nvPr>
        </p:nvSpPr>
        <p:spPr>
          <a:xfrm>
            <a:off x="993715" y="698476"/>
            <a:ext cx="8640000" cy="426268"/>
          </a:xfrm>
        </p:spPr>
        <p:txBody>
          <a:bodyPr/>
          <a:lstStyle/>
          <a:p>
            <a:pPr lvl="0" algn="ctr">
              <a:spcBef>
                <a:spcPts val="400"/>
              </a:spcBef>
              <a:buNone/>
            </a:pPr>
            <a:r>
              <a:rPr lang="en-US" sz="2000" b="1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ASPECTOS-CHAVE DA NOSSA INTERVENÇÃO E  DE NOVAS PRÁTICAS DE GESTÃO</a:t>
            </a:r>
            <a:endParaRPr lang="pt-PT" sz="2000" b="1" dirty="0">
              <a:solidFill>
                <a:schemeClr val="bg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576" y="1269910"/>
            <a:ext cx="8351578" cy="547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jecto 2"/>
          <p:cNvPicPr>
            <a:picLocks noChangeArrowheads="1"/>
          </p:cNvPicPr>
          <p:nvPr/>
        </p:nvPicPr>
        <p:blipFill>
          <a:blip r:embed="rId2" cstate="print"/>
          <a:srcRect r="-85" b="-1237"/>
          <a:stretch>
            <a:fillRect/>
          </a:stretch>
        </p:blipFill>
        <p:spPr bwMode="auto">
          <a:xfrm>
            <a:off x="989517" y="1342281"/>
            <a:ext cx="8640000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989517" y="647599"/>
            <a:ext cx="864000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CICLO DE VIDA DO CIDADÃO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531777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68" y="692696"/>
            <a:ext cx="8640960" cy="602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92560" y="872590"/>
            <a:ext cx="8640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2">
                    <a:lumMod val="75000"/>
                  </a:schemeClr>
                </a:solidFill>
              </a:rPr>
              <a:t>E COM ENVOLVIMENTO E A PARTICIPAÇÃO 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94" y="1916832"/>
            <a:ext cx="8640000" cy="3966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992560" y="764704"/>
            <a:ext cx="8640000" cy="792090"/>
          </a:xfrm>
        </p:spPr>
        <p:txBody>
          <a:bodyPr/>
          <a:lstStyle/>
          <a:p>
            <a:pPr lvl="0"/>
            <a:r>
              <a:rPr lang="pt-PT" sz="28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PROCESSO DE IMPLEMENTAÇÃO DO PROGRAMA DE MUDAR PARA COMPETIR</a:t>
            </a:r>
            <a:endParaRPr lang="pt-PT" sz="2800" b="1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92560" y="1628800"/>
            <a:ext cx="86400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None/>
            </a:pPr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Requer fortes mudanças ao </a:t>
            </a:r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nível de articulação, coordenação e avaliação:</a:t>
            </a:r>
          </a:p>
          <a:p>
            <a:pPr lvl="0"/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Forte coordenação e articulação Politica e Técnica</a:t>
            </a:r>
          </a:p>
          <a:p>
            <a:pPr lvl="0"/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Forte  aposta na coordenação transversal e interministerial</a:t>
            </a:r>
          </a:p>
          <a:p>
            <a:pPr lvl="0"/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A colaboração deve ser a norma, </a:t>
            </a:r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desde o desenvolvimento das ideias, planeamento, implementação, à avaliação;</a:t>
            </a:r>
          </a:p>
          <a:p>
            <a:pPr lvl="0"/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Os ministérios, as agências e as instituições autónomas devem deixar de trabalhar e de planear em silos e </a:t>
            </a:r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trabalhar em equipa e em rede;</a:t>
            </a:r>
          </a:p>
          <a:p>
            <a:pPr lvl="0"/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A articulação entre o Governo e as Autoridades Municipais é crucial para o sucesso da Agenda da transformação e modernização.</a:t>
            </a:r>
          </a:p>
          <a:p>
            <a:pPr lvl="0"/>
            <a:r>
              <a:rPr lang="pt-PT" sz="2300" dirty="0">
                <a:solidFill>
                  <a:schemeClr val="bg2">
                    <a:lumMod val="75000"/>
                  </a:schemeClr>
                </a:solidFill>
              </a:rPr>
              <a:t>Articulação com o sector privado e sociedade civil é fundamental</a:t>
            </a:r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lvl="0"/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Foco nas necessidades do cidadão, das empresas, do mercado e  da sociedade</a:t>
            </a:r>
          </a:p>
          <a:p>
            <a:pPr lvl="0"/>
            <a:r>
              <a:rPr lang="pt-PT" sz="2300" b="1" dirty="0">
                <a:solidFill>
                  <a:schemeClr val="bg2">
                    <a:lumMod val="75000"/>
                  </a:schemeClr>
                </a:solidFill>
              </a:rPr>
              <a:t>As  metas e os resultados devem ser específicos e mensuráveis.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992560" y="2492896"/>
            <a:ext cx="8640000" cy="1080120"/>
          </a:xfrm>
        </p:spPr>
        <p:txBody>
          <a:bodyPr/>
          <a:lstStyle/>
          <a:p>
            <a:pPr lvl="0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ALGUMAS MEDIDAS DO PROGRAMA </a:t>
            </a:r>
            <a:b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</a:b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“</a:t>
            </a:r>
            <a:r>
              <a:rPr lang="pt-PT" sz="32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MUDAR</a:t>
            </a: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r>
              <a:rPr lang="pt-PT" sz="3200" b="1" dirty="0" smtClean="0">
                <a:solidFill>
                  <a:schemeClr val="bg1"/>
                </a:solidFill>
                <a:latin typeface="+mn-lt"/>
              </a:rPr>
              <a:t>PARA</a:t>
            </a: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r>
              <a:rPr lang="pt-PT" sz="3200" b="1" dirty="0" smtClean="0">
                <a:solidFill>
                  <a:srgbClr val="173ACF"/>
                </a:solidFill>
                <a:latin typeface="+mn-lt"/>
              </a:rPr>
              <a:t>COMPETIR</a:t>
            </a:r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”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35754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49640" y="1693257"/>
            <a:ext cx="9019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400" b="1" dirty="0" smtClean="0">
                <a:solidFill>
                  <a:schemeClr val="bg2">
                    <a:lumMod val="75000"/>
                  </a:schemeClr>
                </a:solidFill>
              </a:rPr>
              <a:t>Ministro</a:t>
            </a:r>
          </a:p>
          <a:p>
            <a:pPr algn="ctr"/>
            <a:r>
              <a:rPr lang="pt-PT" sz="1400" dirty="0" smtClean="0">
                <a:solidFill>
                  <a:schemeClr val="bg2">
                    <a:lumMod val="75000"/>
                  </a:schemeClr>
                </a:solidFill>
              </a:rPr>
              <a:t>Apoio à formulação de políticas, gestão estratégica, </a:t>
            </a:r>
          </a:p>
          <a:p>
            <a:pPr algn="ctr"/>
            <a:r>
              <a:rPr lang="pt-PT" sz="1400" dirty="0" smtClean="0">
                <a:solidFill>
                  <a:schemeClr val="bg2">
                    <a:lumMod val="75000"/>
                  </a:schemeClr>
                </a:solidFill>
              </a:rPr>
              <a:t>planeamento, programação financeira e relações internacionais</a:t>
            </a:r>
          </a:p>
          <a:p>
            <a:pPr algn="ctr"/>
            <a:endParaRPr lang="pt-PT" sz="400" dirty="0" smtClean="0"/>
          </a:p>
          <a:p>
            <a:pPr algn="ctr"/>
            <a:r>
              <a:rPr lang="pt-PT" sz="1400" b="1" dirty="0" smtClean="0">
                <a:solidFill>
                  <a:schemeClr val="bg1"/>
                </a:solidFill>
              </a:rPr>
              <a:t>Controlo Financeiro</a:t>
            </a:r>
            <a:r>
              <a:rPr lang="pt-PT" sz="1400" b="1" dirty="0" smtClean="0"/>
              <a:t>                                                                                                                           </a:t>
            </a:r>
            <a:r>
              <a:rPr lang="pt-PT" sz="1400" b="1" dirty="0" smtClean="0">
                <a:solidFill>
                  <a:schemeClr val="bg1"/>
                </a:solidFill>
              </a:rPr>
              <a:t>Auditoria</a:t>
            </a:r>
            <a:endParaRPr lang="pt-PT" sz="1400" b="1" dirty="0">
              <a:solidFill>
                <a:schemeClr val="bg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993520" y="4221384"/>
            <a:ext cx="8640000" cy="25920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69263"/>
              </p:ext>
            </p:extLst>
          </p:nvPr>
        </p:nvGraphicFramePr>
        <p:xfrm>
          <a:off x="5169024" y="4625410"/>
          <a:ext cx="4199226" cy="19354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99226"/>
              </a:tblGrid>
              <a:tr h="2175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Tecnologias de informação e comunicação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  <a:tr h="270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Orçamento, contabilidade e tesouraria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  <a:tr h="270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Recursos humanos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  <a:tr h="4504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Instalações, equipamentos, gestão de viaturas e aquisição de bens e serviços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  <a:tr h="270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Relações públicas</a:t>
                      </a:r>
                      <a:r>
                        <a:rPr lang="pt-PT" sz="1300" b="1" baseline="0" dirty="0" smtClean="0"/>
                        <a:t> e comunicação social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  <a:tr h="2702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300" b="1" dirty="0" smtClean="0"/>
                        <a:t>Documentos e arquivos</a:t>
                      </a:r>
                      <a:endParaRPr lang="pt-PT" sz="1300" b="1" dirty="0"/>
                    </a:p>
                  </a:txBody>
                  <a:tcPr marL="99060" marR="99060"/>
                </a:tc>
              </a:tr>
            </a:tbl>
          </a:graphicData>
        </a:graphic>
      </p:graphicFrame>
      <p:grpSp>
        <p:nvGrpSpPr>
          <p:cNvPr id="21" name="Grupo 20"/>
          <p:cNvGrpSpPr/>
          <p:nvPr/>
        </p:nvGrpSpPr>
        <p:grpSpPr>
          <a:xfrm>
            <a:off x="1101064" y="4279155"/>
            <a:ext cx="8460448" cy="2462213"/>
            <a:chOff x="776536" y="4098677"/>
            <a:chExt cx="8460448" cy="2462213"/>
          </a:xfrm>
        </p:grpSpPr>
        <p:sp>
          <p:nvSpPr>
            <p:cNvPr id="15" name="CaixaDeTexto 14"/>
            <p:cNvSpPr txBox="1"/>
            <p:nvPr/>
          </p:nvSpPr>
          <p:spPr>
            <a:xfrm>
              <a:off x="4808984" y="4098677"/>
              <a:ext cx="4428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1400" b="1" dirty="0" smtClean="0"/>
                <a:t>+  Actividades de  Partilha de Serviços de suporte comuns</a:t>
              </a:r>
              <a:endParaRPr lang="pt-PT" sz="1400" b="1" dirty="0"/>
            </a:p>
          </p:txBody>
        </p:sp>
        <p:sp>
          <p:nvSpPr>
            <p:cNvPr id="18" name="CaixaDeTexto 17"/>
            <p:cNvSpPr txBox="1"/>
            <p:nvPr/>
          </p:nvSpPr>
          <p:spPr>
            <a:xfrm>
              <a:off x="776536" y="4098677"/>
              <a:ext cx="4140000" cy="24622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1400" b="1" dirty="0" smtClean="0"/>
                <a:t>Reestruturação ou Fusão de serviços mediante verificação cumulativa de:</a:t>
              </a:r>
              <a:r>
                <a:rPr lang="pt-PT" sz="1400" dirty="0" smtClean="0"/>
                <a:t/>
              </a:r>
              <a:br>
                <a:rPr lang="pt-PT" sz="1400" dirty="0" smtClean="0"/>
              </a:br>
              <a:r>
                <a:rPr lang="pt-PT" sz="1400" dirty="0" smtClean="0"/>
                <a:t/>
              </a:r>
              <a:br>
                <a:rPr lang="pt-PT" sz="1400" dirty="0" smtClean="0"/>
              </a:br>
              <a:r>
                <a:rPr lang="pt-PT" sz="1400" dirty="0" smtClean="0"/>
                <a:t>1) Sinergias entre organismos mediante a partilha de visões estratégicas afins, metodologias e gestão de recursos comuns; </a:t>
              </a:r>
            </a:p>
            <a:p>
              <a:r>
                <a:rPr lang="pt-PT" sz="1400" dirty="0" smtClean="0"/>
                <a:t/>
              </a:r>
              <a:br>
                <a:rPr lang="pt-PT" sz="1400" dirty="0" smtClean="0"/>
              </a:br>
              <a:r>
                <a:rPr lang="pt-PT" sz="1400" dirty="0" smtClean="0"/>
                <a:t>2) Melhoria dos índices de tecnicidade do pessoal e;</a:t>
              </a:r>
            </a:p>
            <a:p>
              <a:r>
                <a:rPr lang="pt-PT" sz="1400" dirty="0" smtClean="0"/>
                <a:t/>
              </a:r>
              <a:br>
                <a:rPr lang="pt-PT" sz="1400" dirty="0" smtClean="0"/>
              </a:br>
              <a:r>
                <a:rPr lang="pt-PT" sz="1400" dirty="0" smtClean="0"/>
                <a:t> 3) Redução dos custos de transacção e níveis hierárquicos intermédios e finais</a:t>
              </a:r>
              <a:endParaRPr lang="pt-PT" sz="1400" dirty="0"/>
            </a:p>
          </p:txBody>
        </p:sp>
      </p:grpSp>
      <p:grpSp>
        <p:nvGrpSpPr>
          <p:cNvPr id="24" name="Grupo 23"/>
          <p:cNvGrpSpPr/>
          <p:nvPr/>
        </p:nvGrpSpPr>
        <p:grpSpPr>
          <a:xfrm>
            <a:off x="669544" y="2708920"/>
            <a:ext cx="9180000" cy="1404000"/>
            <a:chOff x="479598" y="2145386"/>
            <a:chExt cx="9180000" cy="1404000"/>
          </a:xfrm>
        </p:grpSpPr>
        <p:sp>
          <p:nvSpPr>
            <p:cNvPr id="5" name="Rectângulo arredondado 4"/>
            <p:cNvSpPr/>
            <p:nvPr/>
          </p:nvSpPr>
          <p:spPr>
            <a:xfrm>
              <a:off x="479598" y="2145386"/>
              <a:ext cx="9180000" cy="1404000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grpSp>
          <p:nvGrpSpPr>
            <p:cNvPr id="23" name="Grupo 22"/>
            <p:cNvGrpSpPr/>
            <p:nvPr/>
          </p:nvGrpSpPr>
          <p:grpSpPr>
            <a:xfrm>
              <a:off x="479598" y="2276872"/>
              <a:ext cx="9180000" cy="1178713"/>
              <a:chOff x="479598" y="2414048"/>
              <a:chExt cx="9180000" cy="1178713"/>
            </a:xfrm>
          </p:grpSpPr>
          <p:sp>
            <p:nvSpPr>
              <p:cNvPr id="12" name="CaixaDeTexto 11"/>
              <p:cNvSpPr txBox="1"/>
              <p:nvPr/>
            </p:nvSpPr>
            <p:spPr>
              <a:xfrm>
                <a:off x="479598" y="3284984"/>
                <a:ext cx="91800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PT" sz="1400" b="1" dirty="0" smtClean="0"/>
                  <a:t>Actividades Core operacional dos Ministérios</a:t>
                </a:r>
                <a:endParaRPr lang="pt-PT" sz="1400" b="1" dirty="0"/>
              </a:p>
            </p:txBody>
          </p:sp>
          <p:grpSp>
            <p:nvGrpSpPr>
              <p:cNvPr id="22" name="Grupo 21"/>
              <p:cNvGrpSpPr/>
              <p:nvPr/>
            </p:nvGrpSpPr>
            <p:grpSpPr>
              <a:xfrm>
                <a:off x="533286" y="2414048"/>
                <a:ext cx="9072624" cy="798928"/>
                <a:chOff x="488688" y="2420888"/>
                <a:chExt cx="9072624" cy="798928"/>
              </a:xfrm>
            </p:grpSpPr>
            <p:sp>
              <p:nvSpPr>
                <p:cNvPr id="6" name="Divisa 5"/>
                <p:cNvSpPr/>
                <p:nvPr/>
              </p:nvSpPr>
              <p:spPr>
                <a:xfrm>
                  <a:off x="488688" y="2420888"/>
                  <a:ext cx="1656000" cy="798928"/>
                </a:xfrm>
                <a:prstGeom prst="chevron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400" b="1" dirty="0" smtClean="0">
                      <a:solidFill>
                        <a:schemeClr val="tx1"/>
                      </a:solidFill>
                      <a:latin typeface="+mj-lt"/>
                    </a:rPr>
                    <a:t>Trabalho &amp; Emprego</a:t>
                  </a:r>
                </a:p>
              </p:txBody>
            </p:sp>
            <p:sp>
              <p:nvSpPr>
                <p:cNvPr id="9" name="Divisa 8"/>
                <p:cNvSpPr/>
                <p:nvPr/>
              </p:nvSpPr>
              <p:spPr>
                <a:xfrm>
                  <a:off x="1748848" y="2420888"/>
                  <a:ext cx="1836000" cy="798928"/>
                </a:xfrm>
                <a:prstGeom prst="chevron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400" b="1" dirty="0" smtClean="0">
                      <a:solidFill>
                        <a:schemeClr val="tx1"/>
                      </a:solidFill>
                    </a:rPr>
                    <a:t>Educação e  Formação de Adultos</a:t>
                  </a:r>
                </a:p>
              </p:txBody>
            </p:sp>
            <p:sp>
              <p:nvSpPr>
                <p:cNvPr id="10" name="Divisa 9"/>
                <p:cNvSpPr/>
                <p:nvPr/>
              </p:nvSpPr>
              <p:spPr>
                <a:xfrm>
                  <a:off x="3140798" y="2420888"/>
                  <a:ext cx="1980000" cy="798928"/>
                </a:xfrm>
                <a:prstGeom prst="chevron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400" b="1" dirty="0" smtClean="0">
                      <a:solidFill>
                        <a:schemeClr val="bg2">
                          <a:lumMod val="75000"/>
                        </a:schemeClr>
                      </a:solidFill>
                    </a:rPr>
                    <a:t>Contribuição e Impostos &amp; Alfândegas </a:t>
                  </a:r>
                </a:p>
              </p:txBody>
            </p:sp>
            <p:sp>
              <p:nvSpPr>
                <p:cNvPr id="16" name="Divisa 15"/>
                <p:cNvSpPr/>
                <p:nvPr/>
              </p:nvSpPr>
              <p:spPr>
                <a:xfrm>
                  <a:off x="4556956" y="2420888"/>
                  <a:ext cx="2268252" cy="792000"/>
                </a:xfrm>
                <a:prstGeom prst="chevron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300" b="1" dirty="0" smtClean="0">
                      <a:solidFill>
                        <a:schemeClr val="tx1"/>
                      </a:solidFill>
                    </a:rPr>
                    <a:t>Arquivo Histórico &amp; Biblioteca Nacional</a:t>
                  </a:r>
                </a:p>
              </p:txBody>
            </p:sp>
            <p:sp>
              <p:nvSpPr>
                <p:cNvPr id="17" name="Divisa 16"/>
                <p:cNvSpPr/>
                <p:nvPr/>
              </p:nvSpPr>
              <p:spPr>
                <a:xfrm>
                  <a:off x="6393360" y="2420888"/>
                  <a:ext cx="1800000" cy="785248"/>
                </a:xfrm>
                <a:prstGeom prst="chevron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400" b="1" dirty="0" smtClean="0">
                      <a:solidFill>
                        <a:schemeClr val="tx1"/>
                      </a:solidFill>
                    </a:rPr>
                    <a:t>Saúde &amp; Farmácia</a:t>
                  </a:r>
                  <a:endParaRPr lang="pt-PT" sz="1400" dirty="0" smtClean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" name="Divisa 18"/>
                <p:cNvSpPr/>
                <p:nvPr/>
              </p:nvSpPr>
              <p:spPr>
                <a:xfrm>
                  <a:off x="7761312" y="2420888"/>
                  <a:ext cx="1800000" cy="792088"/>
                </a:xfrm>
                <a:prstGeom prst="chevron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pt-PT" sz="1300" b="1" dirty="0" smtClean="0">
                      <a:solidFill>
                        <a:schemeClr val="tx1"/>
                      </a:solidFill>
                    </a:rPr>
                    <a:t>Infra- estrutura &amp; Transporte</a:t>
                  </a:r>
                  <a:endParaRPr lang="pt-PT" sz="1300" dirty="0" smtClean="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957330" y="1141799"/>
            <a:ext cx="8640000" cy="576064"/>
          </a:xfrm>
        </p:spPr>
        <p:txBody>
          <a:bodyPr/>
          <a:lstStyle/>
          <a:p>
            <a:r>
              <a:rPr lang="pt-PT" sz="1800" b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Principais medidas de racionalização e desenvolvimento </a:t>
            </a:r>
            <a:r>
              <a:rPr lang="pt-PT" sz="18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organizacional  Serviços Centrais</a:t>
            </a:r>
            <a:endParaRPr lang="pt-PT" sz="1800" dirty="0">
              <a:latin typeface="+mn-lt"/>
            </a:endParaRPr>
          </a:p>
        </p:txBody>
      </p:sp>
      <p:sp>
        <p:nvSpPr>
          <p:cNvPr id="25" name="Título 1"/>
          <p:cNvSpPr txBox="1">
            <a:spLocks/>
          </p:cNvSpPr>
          <p:nvPr/>
        </p:nvSpPr>
        <p:spPr>
          <a:xfrm>
            <a:off x="939544" y="692696"/>
            <a:ext cx="8640000" cy="5760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4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1. RACIONALIZAÇÃO DAS ESTRUTURAS 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757238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722472" y="694436"/>
            <a:ext cx="864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b="1" kern="0" dirty="0" smtClean="0">
                <a:solidFill>
                  <a:schemeClr val="bg2">
                    <a:lumMod val="75000"/>
                  </a:schemeClr>
                </a:solidFill>
              </a:rPr>
              <a:t>Principais medidas de racionalização e desenvolvimento organizacional </a:t>
            </a:r>
            <a:br>
              <a:rPr lang="pt-PT" b="1" kern="0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pt-PT" b="1" kern="0" dirty="0" smtClean="0">
                <a:solidFill>
                  <a:schemeClr val="bg2">
                    <a:lumMod val="75000"/>
                  </a:schemeClr>
                </a:solidFill>
              </a:rPr>
              <a:t>Função de estratégia e eficiência dos Serviços de Inspecção</a:t>
            </a:r>
            <a:endParaRPr lang="pt-PT" b="1" kern="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472" y="1393018"/>
            <a:ext cx="9684000" cy="542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5997383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/>
          <p:nvPr/>
        </p:nvSpPr>
        <p:spPr>
          <a:xfrm>
            <a:off x="973502" y="1844824"/>
            <a:ext cx="8640000" cy="338554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ctr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1600" b="1" i="0" u="none" strike="noStrike" kern="1200" cap="none" spc="0" baseline="0" dirty="0">
                <a:solidFill>
                  <a:srgbClr val="000000"/>
                </a:solidFill>
                <a:uFillTx/>
              </a:rPr>
              <a:t>Sistema Integrado de Gestão de Recursos Humanos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73502" y="2204864"/>
            <a:ext cx="8640000" cy="45761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3"/>
          <p:cNvSpPr txBox="1"/>
          <p:nvPr/>
        </p:nvSpPr>
        <p:spPr>
          <a:xfrm>
            <a:off x="973502" y="1196752"/>
            <a:ext cx="8640000" cy="64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000" b="1" kern="0" dirty="0">
                <a:solidFill>
                  <a:schemeClr val="bg2">
                    <a:lumMod val="75000"/>
                  </a:schemeClr>
                </a:solidFill>
              </a:rPr>
              <a:t>Sistema Integrado de Gestão de Recursos Humanos como integrador de todas as componentes de gestão de recursos humanos da Administração Pública.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973502" y="692696"/>
            <a:ext cx="8640000" cy="5760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PT" sz="4400" b="0" i="0" u="none" strike="noStrike" kern="0" cap="none" spc="0" baseline="0">
                <a:solidFill>
                  <a:srgbClr val="000000"/>
                </a:solidFill>
                <a:uFillTx/>
                <a:latin typeface="Arial"/>
              </a:defRPr>
            </a:lvl1pPr>
          </a:lstStyle>
          <a:p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2. MODERNIZAÇÃO DA ADMINISTRAÇÃO PÚBLICA</a:t>
            </a:r>
            <a:endParaRPr lang="pt-PT" sz="3200" b="1" dirty="0">
              <a:solidFill>
                <a:schemeClr val="bg2">
                  <a:lumMod val="75000"/>
                </a:schemeClr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20959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4568" y="620688"/>
            <a:ext cx="8640000" cy="936104"/>
          </a:xfrm>
        </p:spPr>
        <p:txBody>
          <a:bodyPr/>
          <a:lstStyle/>
          <a:p>
            <a:r>
              <a:rPr lang="pt-PT" sz="1800" b="1" dirty="0" smtClean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Instalar os Representantes do Governo e as Unidades de Coordenação dos Serviços Desconcentrados do Estado </a:t>
            </a:r>
            <a:br>
              <a:rPr lang="pt-PT" sz="1800" b="1" dirty="0" smtClean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pt-PT" sz="1300" b="1" dirty="0" smtClean="0">
                <a:solidFill>
                  <a:schemeClr val="bg2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na óptica dos serviços partilhados de gestão dos recursos de forma a fomentar a sustentabilidade financeira das regiões</a:t>
            </a:r>
            <a:endParaRPr lang="pt-PT" sz="1300" b="1" dirty="0">
              <a:solidFill>
                <a:schemeClr val="bg2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509" name="AutoShape 5"/>
          <p:cNvSpPr>
            <a:spLocks noChangeAspect="1" noChangeArrowheads="1"/>
          </p:cNvSpPr>
          <p:nvPr/>
        </p:nvSpPr>
        <p:spPr bwMode="auto">
          <a:xfrm>
            <a:off x="1728391" y="2276872"/>
            <a:ext cx="6266921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PT" sz="1400"/>
          </a:p>
        </p:txBody>
      </p:sp>
      <p:grpSp>
        <p:nvGrpSpPr>
          <p:cNvPr id="7" name="Grupo 6"/>
          <p:cNvGrpSpPr/>
          <p:nvPr/>
        </p:nvGrpSpPr>
        <p:grpSpPr>
          <a:xfrm>
            <a:off x="2429125" y="1628600"/>
            <a:ext cx="5940000" cy="3312568"/>
            <a:chOff x="1962282" y="1628600"/>
            <a:chExt cx="5940000" cy="3312568"/>
          </a:xfrm>
        </p:grpSpPr>
        <p:grpSp>
          <p:nvGrpSpPr>
            <p:cNvPr id="5" name="Grupo 4"/>
            <p:cNvGrpSpPr/>
            <p:nvPr/>
          </p:nvGrpSpPr>
          <p:grpSpPr>
            <a:xfrm>
              <a:off x="1962282" y="3213120"/>
              <a:ext cx="5940000" cy="1296000"/>
              <a:chOff x="1976041" y="2925144"/>
              <a:chExt cx="5905155" cy="1546472"/>
            </a:xfrm>
          </p:grpSpPr>
          <p:sp>
            <p:nvSpPr>
              <p:cNvPr id="21512" name="Rectangle 7"/>
              <p:cNvSpPr>
                <a:spLocks noChangeArrowheads="1"/>
              </p:cNvSpPr>
              <p:nvPr/>
            </p:nvSpPr>
            <p:spPr bwMode="auto">
              <a:xfrm>
                <a:off x="1976041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Delegação</a:t>
                </a:r>
              </a:p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Educação</a:t>
                </a:r>
                <a:endParaRPr lang="pt-PT" sz="1400" dirty="0"/>
              </a:p>
            </p:txBody>
          </p:sp>
          <p:sp>
            <p:nvSpPr>
              <p:cNvPr id="21513" name="Rectangle 7"/>
              <p:cNvSpPr>
                <a:spLocks noChangeArrowheads="1"/>
              </p:cNvSpPr>
              <p:nvPr/>
            </p:nvSpPr>
            <p:spPr bwMode="auto">
              <a:xfrm>
                <a:off x="2856243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Repartições Finanças</a:t>
                </a:r>
                <a:endParaRPr lang="pt-PT" sz="1400" dirty="0"/>
              </a:p>
            </p:txBody>
          </p:sp>
          <p:sp>
            <p:nvSpPr>
              <p:cNvPr id="21514" name="Rectangle 7"/>
              <p:cNvSpPr>
                <a:spLocks noChangeArrowheads="1"/>
              </p:cNvSpPr>
              <p:nvPr/>
            </p:nvSpPr>
            <p:spPr bwMode="auto">
              <a:xfrm>
                <a:off x="3736445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r>
                  <a:rPr lang="pt-PT" sz="1400" b="1" dirty="0">
                    <a:solidFill>
                      <a:srgbClr val="FFFFFF"/>
                    </a:solidFill>
                  </a:rPr>
                  <a:t>    Delegação</a:t>
                </a:r>
              </a:p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SAÚDE</a:t>
                </a:r>
                <a:endParaRPr lang="pt-PT" sz="1400" dirty="0"/>
              </a:p>
            </p:txBody>
          </p:sp>
          <p:sp>
            <p:nvSpPr>
              <p:cNvPr id="21515" name="Rectangle 7"/>
              <p:cNvSpPr>
                <a:spLocks noChangeArrowheads="1"/>
              </p:cNvSpPr>
              <p:nvPr/>
            </p:nvSpPr>
            <p:spPr bwMode="auto">
              <a:xfrm>
                <a:off x="4616647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Registo e Notariado</a:t>
                </a:r>
                <a:endParaRPr lang="pt-PT" sz="1400" dirty="0"/>
              </a:p>
            </p:txBody>
          </p:sp>
          <p:sp>
            <p:nvSpPr>
              <p:cNvPr id="21516" name="Rectangle 7"/>
              <p:cNvSpPr>
                <a:spLocks noChangeArrowheads="1"/>
              </p:cNvSpPr>
              <p:nvPr/>
            </p:nvSpPr>
            <p:spPr bwMode="auto">
              <a:xfrm>
                <a:off x="5496849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 err="1">
                    <a:solidFill>
                      <a:srgbClr val="FFFFFF"/>
                    </a:solidFill>
                  </a:rPr>
                  <a:t>Dir.</a:t>
                </a:r>
                <a:r>
                  <a:rPr lang="pt-PT" sz="1400" b="1" dirty="0">
                    <a:solidFill>
                      <a:srgbClr val="FFFFFF"/>
                    </a:solidFill>
                  </a:rPr>
                  <a:t> Regional </a:t>
                </a:r>
              </a:p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Economia</a:t>
                </a:r>
                <a:endParaRPr lang="pt-PT" sz="1400" dirty="0"/>
              </a:p>
            </p:txBody>
          </p:sp>
          <p:sp>
            <p:nvSpPr>
              <p:cNvPr id="21517" name="Rectangle 7"/>
              <p:cNvSpPr>
                <a:spLocks noChangeArrowheads="1"/>
              </p:cNvSpPr>
              <p:nvPr/>
            </p:nvSpPr>
            <p:spPr bwMode="auto">
              <a:xfrm>
                <a:off x="6377051" y="2925144"/>
                <a:ext cx="623940" cy="1546472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Del. Agricultura</a:t>
                </a:r>
                <a:endParaRPr lang="pt-PT" sz="1400" dirty="0"/>
              </a:p>
            </p:txBody>
          </p:sp>
          <p:sp>
            <p:nvSpPr>
              <p:cNvPr id="21518" name="Rectangle 7"/>
              <p:cNvSpPr>
                <a:spLocks noChangeArrowheads="1"/>
              </p:cNvSpPr>
              <p:nvPr/>
            </p:nvSpPr>
            <p:spPr bwMode="auto">
              <a:xfrm>
                <a:off x="7257256" y="2925144"/>
                <a:ext cx="623940" cy="1512168"/>
              </a:xfrm>
              <a:prstGeom prst="rect">
                <a:avLst/>
              </a:prstGeom>
              <a:solidFill>
                <a:srgbClr val="FF9933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rot="10800000" vert="eaVert"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Del. Cultura</a:t>
                </a:r>
                <a:endParaRPr lang="pt-PT" sz="1400" dirty="0"/>
              </a:p>
            </p:txBody>
          </p:sp>
        </p:grpSp>
        <p:sp>
          <p:nvSpPr>
            <p:cNvPr id="21522" name="Rectangle 18"/>
            <p:cNvSpPr>
              <a:spLocks noChangeArrowheads="1"/>
            </p:cNvSpPr>
            <p:nvPr/>
          </p:nvSpPr>
          <p:spPr bwMode="auto">
            <a:xfrm>
              <a:off x="1962282" y="4437112"/>
              <a:ext cx="5940000" cy="504056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pt-PT" sz="1400" b="1" dirty="0"/>
                <a:t>Gestão dos serviços partilhados</a:t>
              </a:r>
            </a:p>
          </p:txBody>
        </p:sp>
        <p:grpSp>
          <p:nvGrpSpPr>
            <p:cNvPr id="3" name="Grupo 2"/>
            <p:cNvGrpSpPr/>
            <p:nvPr/>
          </p:nvGrpSpPr>
          <p:grpSpPr>
            <a:xfrm>
              <a:off x="1962282" y="1628600"/>
              <a:ext cx="5940000" cy="1584376"/>
              <a:chOff x="1976041" y="1340768"/>
              <a:chExt cx="5940000" cy="1584376"/>
            </a:xfrm>
          </p:grpSpPr>
          <p:sp>
            <p:nvSpPr>
              <p:cNvPr id="21520" name="Rectangle 16"/>
              <p:cNvSpPr>
                <a:spLocks noChangeArrowheads="1"/>
              </p:cNvSpPr>
              <p:nvPr/>
            </p:nvSpPr>
            <p:spPr bwMode="auto">
              <a:xfrm>
                <a:off x="1976041" y="1682828"/>
                <a:ext cx="5940000" cy="36000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pt-PT" sz="1400" b="1" dirty="0" smtClean="0"/>
                  <a:t>Coordenação do Planeamento </a:t>
                </a:r>
                <a:r>
                  <a:rPr lang="pt-PT" sz="1400" b="1" dirty="0"/>
                  <a:t>Regional</a:t>
                </a:r>
              </a:p>
            </p:txBody>
          </p:sp>
          <p:sp>
            <p:nvSpPr>
              <p:cNvPr id="21510" name="Rectangle 6"/>
              <p:cNvSpPr>
                <a:spLocks noChangeArrowheads="1"/>
              </p:cNvSpPr>
              <p:nvPr/>
            </p:nvSpPr>
            <p:spPr bwMode="auto">
              <a:xfrm>
                <a:off x="1976041" y="2421088"/>
                <a:ext cx="5940000" cy="504056"/>
              </a:xfrm>
              <a:prstGeom prst="rect">
                <a:avLst/>
              </a:prstGeom>
              <a:solidFill>
                <a:srgbClr val="1968AF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Rede Regional dos sistemas de informação e comunicação</a:t>
                </a:r>
              </a:p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( SIGOF, </a:t>
                </a:r>
                <a:r>
                  <a:rPr lang="pt-PT" sz="1400" b="1" dirty="0" smtClean="0">
                    <a:solidFill>
                      <a:srgbClr val="FFFFFF"/>
                    </a:solidFill>
                  </a:rPr>
                  <a:t>SIT</a:t>
                </a:r>
                <a:r>
                  <a:rPr lang="pt-PT" sz="1400" b="1" dirty="0">
                    <a:solidFill>
                      <a:srgbClr val="FFFFFF"/>
                    </a:solidFill>
                  </a:rPr>
                  <a:t>, Cidadão e </a:t>
                </a:r>
                <a:r>
                  <a:rPr lang="pt-PT" sz="1400" b="1" dirty="0" smtClean="0">
                    <a:solidFill>
                      <a:srgbClr val="FFFFFF"/>
                    </a:solidFill>
                  </a:rPr>
                  <a:t>Empresa…)</a:t>
                </a:r>
                <a:endParaRPr lang="pt-PT" sz="1400" dirty="0"/>
              </a:p>
            </p:txBody>
          </p:sp>
          <p:sp>
            <p:nvSpPr>
              <p:cNvPr id="21511" name="Rectangle 6"/>
              <p:cNvSpPr>
                <a:spLocks noChangeArrowheads="1"/>
              </p:cNvSpPr>
              <p:nvPr/>
            </p:nvSpPr>
            <p:spPr bwMode="auto">
              <a:xfrm>
                <a:off x="1976041" y="2024888"/>
                <a:ext cx="5940000" cy="396000"/>
              </a:xfrm>
              <a:prstGeom prst="rect">
                <a:avLst/>
              </a:prstGeom>
              <a:solidFill>
                <a:srgbClr val="33660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pt-PT" sz="1400" b="1" dirty="0">
                    <a:solidFill>
                      <a:srgbClr val="FFFFFF"/>
                    </a:solidFill>
                  </a:rPr>
                  <a:t>Função de Coordenação e Supervisão</a:t>
                </a:r>
              </a:p>
            </p:txBody>
          </p:sp>
          <p:sp>
            <p:nvSpPr>
              <p:cNvPr id="21523" name="Rectangle 19"/>
              <p:cNvSpPr>
                <a:spLocks noChangeArrowheads="1"/>
              </p:cNvSpPr>
              <p:nvPr/>
            </p:nvSpPr>
            <p:spPr bwMode="auto">
              <a:xfrm>
                <a:off x="1976041" y="1340768"/>
                <a:ext cx="5940000" cy="360000"/>
              </a:xfrm>
              <a:prstGeom prst="rect">
                <a:avLst/>
              </a:prstGeom>
              <a:solidFill>
                <a:srgbClr val="C0C0C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pt-PT" sz="1400" b="1" dirty="0"/>
                  <a:t>Representação Política</a:t>
                </a:r>
              </a:p>
            </p:txBody>
          </p:sp>
        </p:grpSp>
      </p:grpSp>
      <p:graphicFrame>
        <p:nvGraphicFramePr>
          <p:cNvPr id="18" name="Tabe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575826"/>
              </p:ext>
            </p:extLst>
          </p:nvPr>
        </p:nvGraphicFramePr>
        <p:xfrm>
          <a:off x="2427602" y="4941168"/>
          <a:ext cx="5943046" cy="184890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943046"/>
              </a:tblGrid>
              <a:tr h="250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400" dirty="0" smtClean="0"/>
                        <a:t>Tecnologias de informação e comunicação</a:t>
                      </a:r>
                      <a:endParaRPr lang="pt-PT" sz="1400" dirty="0"/>
                    </a:p>
                  </a:txBody>
                  <a:tcPr marL="99060" marR="99060"/>
                </a:tc>
              </a:tr>
              <a:tr h="250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400" dirty="0" smtClean="0"/>
                        <a:t>Orçamento, contabilidade e tesouraria</a:t>
                      </a:r>
                      <a:endParaRPr lang="pt-PT" sz="1400" dirty="0"/>
                    </a:p>
                  </a:txBody>
                  <a:tcPr marL="99060" marR="99060"/>
                </a:tc>
              </a:tr>
              <a:tr h="250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400" dirty="0" smtClean="0"/>
                        <a:t>Recursos humanos</a:t>
                      </a:r>
                      <a:endParaRPr lang="pt-PT" sz="1400" dirty="0"/>
                    </a:p>
                  </a:txBody>
                  <a:tcPr marL="99060" marR="99060"/>
                </a:tc>
              </a:tr>
              <a:tr h="3553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400" dirty="0" smtClean="0"/>
                        <a:t>Instalações, equipamentos, gestão de viaturas e aquisição de bens e serviços</a:t>
                      </a:r>
                      <a:endParaRPr lang="pt-PT" sz="1400" dirty="0"/>
                    </a:p>
                  </a:txBody>
                  <a:tcPr marL="99060" marR="99060"/>
                </a:tc>
              </a:tr>
              <a:tr h="250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400" dirty="0" smtClean="0"/>
                        <a:t>Relações públicas</a:t>
                      </a:r>
                      <a:r>
                        <a:rPr lang="pt-PT" sz="1400" baseline="0" dirty="0" smtClean="0"/>
                        <a:t> e comunicação social</a:t>
                      </a:r>
                      <a:endParaRPr lang="pt-PT" sz="1400" dirty="0"/>
                    </a:p>
                  </a:txBody>
                  <a:tcPr marL="99060" marR="99060"/>
                </a:tc>
              </a:tr>
              <a:tr h="2507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200" dirty="0" smtClean="0"/>
                        <a:t>Documentos e arquivos</a:t>
                      </a:r>
                      <a:endParaRPr lang="pt-PT" sz="1200" dirty="0"/>
                    </a:p>
                  </a:txBody>
                  <a:tcPr marL="99060" marR="990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908254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coneregulacao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4333" y="2060848"/>
            <a:ext cx="433713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920552" y="1325081"/>
            <a:ext cx="45365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 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1 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- Reforçar a independência, autonomia e multisectorialidade das Entidades e integrar na ARE as funções de regulação técnica e económica dos mercados que actuam nos principais factores de custo do país.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ts val="27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2 - Criar a Alta Autoridade para a 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Concorrência - Fundir 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agências que actuem em mercados afins ou complementares (ARFA &amp; ANSA)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ts val="27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3 - Melhorar coordenação interdepartamental de elaboração/regulamentação, inspecção -análise laboratorial- de políticas a favor da melhoria da qualidade das funções de regulação e avaliação dos mercados realizadas pelas Entidades Administrativas Independentes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920552" y="620688"/>
            <a:ext cx="864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200" b="1" dirty="0">
                <a:solidFill>
                  <a:schemeClr val="bg2">
                    <a:lumMod val="75000"/>
                  </a:schemeClr>
                </a:solidFill>
              </a:rPr>
              <a:t>Recentrar as funções de regulação no ciclo global da gestão das políticas que incidam sobre a Qualidade e competitividade de mercados</a:t>
            </a:r>
            <a:endParaRPr lang="pt-PT" sz="22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387830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76536" y="1386249"/>
            <a:ext cx="3708000" cy="5427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1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.  Ampliar o menu de one-stop-shop serviços para todo o ciclo de vida dos negócios incluindo o comércio externo. 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ts val="26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2. Melhorar o ambiente para o comércio externo e promover o comércio.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ts val="26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3. Fornecer uma janela única para o comércio on-line, facilitar a simplificação dos procedimentos administrativos e processos para importação e exportação por meio da integração do sistema e reformas; 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ts val="26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4. Oferecer um meio para reduzir a fraude e a evasão dos direitos aduaneiros e 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impostos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1065528" y="692696"/>
            <a:ext cx="8640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JANELA ÚNICA DO COMÉRCIO EXTERNO</a:t>
            </a:r>
            <a:endParaRPr lang="pt-PT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3" b="9958"/>
          <a:stretch/>
        </p:blipFill>
        <p:spPr bwMode="auto">
          <a:xfrm>
            <a:off x="4592960" y="1629940"/>
            <a:ext cx="5279082" cy="5183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826099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1"/>
          <p:cNvPicPr>
            <a:picLocks noChangeArrowheads="1"/>
          </p:cNvPicPr>
          <p:nvPr/>
        </p:nvPicPr>
        <p:blipFill>
          <a:blip r:embed="rId2" cstate="print"/>
          <a:srcRect l="-1492" t="-2538" r="-96" b="-223"/>
          <a:stretch>
            <a:fillRect/>
          </a:stretch>
        </p:blipFill>
        <p:spPr bwMode="auto">
          <a:xfrm>
            <a:off x="4737886" y="1628800"/>
            <a:ext cx="5111658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848545" y="1340768"/>
            <a:ext cx="3744365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1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. Dotar o país de um Serviço Central de Cadastro Predial, assente em bases modernas, acessível a todos os cidadãos, empresas e sector público, a partir de qualquer parte do mundo e integrado com as demais plataformas tecnológicas de prestação de serviço público.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2. 2ª Fase - Todos os Livros referentes aos actos do Registo Predial, existentes nas conservatórias serão sujeitos a um processo de indexação e posteriormente de digitalização</a:t>
            </a: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pt-PT" b="1" dirty="0">
              <a:solidFill>
                <a:schemeClr val="bg2">
                  <a:lumMod val="75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64568" y="670281"/>
            <a:ext cx="864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CADASTRO PREDIAL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991954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51237605"/>
              </p:ext>
            </p:extLst>
          </p:nvPr>
        </p:nvGraphicFramePr>
        <p:xfrm>
          <a:off x="4967592" y="1209501"/>
          <a:ext cx="4736976" cy="602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ângulo 5"/>
          <p:cNvSpPr/>
          <p:nvPr/>
        </p:nvSpPr>
        <p:spPr>
          <a:xfrm>
            <a:off x="776536" y="2213888"/>
            <a:ext cx="4953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pt-PT" b="1" dirty="0" smtClean="0">
                <a:solidFill>
                  <a:schemeClr val="bg2">
                    <a:lumMod val="75000"/>
                  </a:schemeClr>
                </a:solidFill>
              </a:rPr>
              <a:t>Estabilizar </a:t>
            </a: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os conteúdos existentes e disseminá-los para todas as unidades de saúde a nível Nacional.		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pt-PT" sz="2400" b="1" dirty="0">
                <a:solidFill>
                  <a:schemeClr val="bg2">
                    <a:lumMod val="75000"/>
                  </a:schemeClr>
                </a:solidFill>
              </a:rPr>
              <a:t>“NHA SAUDE”</a:t>
            </a:r>
            <a:endParaRPr lang="pt-PT" sz="24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PT" sz="1700" b="1" dirty="0">
                <a:solidFill>
                  <a:schemeClr val="bg2">
                    <a:lumMod val="75000"/>
                  </a:schemeClr>
                </a:solidFill>
              </a:rPr>
              <a:t>1 - Acesso aos Serviços de saúde integrados.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PT" sz="1700" b="1" dirty="0">
                <a:solidFill>
                  <a:schemeClr val="bg2">
                    <a:lumMod val="75000"/>
                  </a:schemeClr>
                </a:solidFill>
              </a:rPr>
              <a:t>2 - Segurança Social / Assistência médica medicamentosa.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PT" sz="1700" b="1" dirty="0">
                <a:solidFill>
                  <a:schemeClr val="bg2">
                    <a:lumMod val="75000"/>
                  </a:schemeClr>
                </a:solidFill>
              </a:rPr>
              <a:t>3 - Central única de consulta.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pt-PT" sz="1700" b="1" dirty="0">
                <a:solidFill>
                  <a:schemeClr val="bg2">
                    <a:lumMod val="75000"/>
                  </a:schemeClr>
                </a:solidFill>
              </a:rPr>
              <a:t>4 - Prescrição electrónica.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5 - </a:t>
            </a:r>
            <a:r>
              <a:rPr lang="en-US" sz="1700" b="1" dirty="0" err="1">
                <a:solidFill>
                  <a:schemeClr val="bg2">
                    <a:lumMod val="75000"/>
                  </a:schemeClr>
                </a:solidFill>
              </a:rPr>
              <a:t>Exames</a:t>
            </a: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1700" b="1" dirty="0" err="1">
                <a:solidFill>
                  <a:schemeClr val="bg2">
                    <a:lumMod val="75000"/>
                  </a:schemeClr>
                </a:solidFill>
              </a:rPr>
              <a:t>complementares</a:t>
            </a: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6 - </a:t>
            </a:r>
            <a:r>
              <a:rPr lang="en-US" sz="1700" b="1" dirty="0" err="1">
                <a:solidFill>
                  <a:schemeClr val="bg2">
                    <a:lumMod val="75000"/>
                  </a:schemeClr>
                </a:solidFill>
              </a:rPr>
              <a:t>Marcação</a:t>
            </a: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/</a:t>
            </a:r>
            <a:r>
              <a:rPr lang="en-US" sz="1700" b="1" dirty="0" err="1">
                <a:solidFill>
                  <a:schemeClr val="bg2">
                    <a:lumMod val="75000"/>
                  </a:schemeClr>
                </a:solidFill>
              </a:rPr>
              <a:t>Resultados</a:t>
            </a:r>
            <a:r>
              <a:rPr lang="en-US" sz="17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pt-PT" sz="17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1064568" y="692696"/>
            <a:ext cx="8640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solidFill>
                  <a:schemeClr val="bg2">
                    <a:lumMod val="75000"/>
                  </a:schemeClr>
                </a:solidFill>
              </a:rPr>
              <a:t>SIS- SISTEMA DE INFORMAÇÃO PARA A SAÚDE</a:t>
            </a:r>
            <a:endParaRPr lang="pt-PT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776536" y="1253857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</a:rPr>
              <a:t>Completar o desenvolvimento iniciado em 2010 e garantir a plataforma tecnológica para a “Saúde em Rede de Nova Geração”.</a:t>
            </a:r>
            <a:endParaRPr lang="pt-PT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5101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m 3" descr="image008"/>
          <p:cNvPicPr>
            <a:picLocks noChangeAspect="1" noChangeArrowheads="1"/>
          </p:cNvPicPr>
          <p:nvPr/>
        </p:nvPicPr>
        <p:blipFill rotWithShape="1">
          <a:blip r:embed="rId3" cstate="print"/>
          <a:srcRect l="-570" t="16201" r="570" b="465"/>
          <a:stretch/>
        </p:blipFill>
        <p:spPr bwMode="auto">
          <a:xfrm>
            <a:off x="5200020" y="1772816"/>
            <a:ext cx="4605252" cy="497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ângulo 1"/>
          <p:cNvSpPr/>
          <p:nvPr/>
        </p:nvSpPr>
        <p:spPr>
          <a:xfrm>
            <a:off x="820017" y="1370665"/>
            <a:ext cx="432048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cs typeface="Calibri"/>
              </a:rPr>
              <a:t>1 - Promover o serviço público inter-ilhas de transportes através de PPP com o sector privado;</a:t>
            </a:r>
            <a:endParaRPr lang="pt-PT" b="1" dirty="0">
              <a:solidFill>
                <a:schemeClr val="bg2">
                  <a:lumMod val="75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cs typeface="Calibri"/>
              </a:rPr>
              <a:t>2 - Promover a inter-conectividade entre transportes terrestres, marítimos e aéreos visando a ligação diária entre as ilhas e a diversificação da oferta turística; </a:t>
            </a:r>
            <a:endParaRPr lang="pt-PT" b="1" dirty="0">
              <a:solidFill>
                <a:schemeClr val="bg2">
                  <a:lumMod val="75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cs typeface="Calibri"/>
              </a:rPr>
              <a:t>3 - Incentivar a aquisição de navios novos visando a redução dos custos de estrutura e das tarifas praticadas; </a:t>
            </a:r>
            <a:endParaRPr lang="pt-PT" b="1" dirty="0">
              <a:solidFill>
                <a:schemeClr val="bg2">
                  <a:lumMod val="75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PT" b="1" dirty="0">
                <a:solidFill>
                  <a:schemeClr val="bg2">
                    <a:lumMod val="75000"/>
                  </a:schemeClr>
                </a:solidFill>
                <a:cs typeface="Calibri"/>
              </a:rPr>
              <a:t>4 -  Simplificar os procedimentos dos transportes marítimos de cabotagem, incluindo o código marítimo.</a:t>
            </a:r>
            <a:endParaRPr lang="pt-PT" b="1" dirty="0">
              <a:solidFill>
                <a:schemeClr val="bg2">
                  <a:lumMod val="75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93520" y="654885"/>
            <a:ext cx="8640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chemeClr val="bg2">
                    <a:lumMod val="75000"/>
                  </a:schemeClr>
                </a:solidFill>
              </a:rPr>
              <a:t>MELHORIA DO AMBIENTE DE NEGÓCIOS</a:t>
            </a:r>
            <a:endParaRPr lang="pt-PT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353334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5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1003740" y="692696"/>
            <a:ext cx="8640000" cy="720080"/>
          </a:xfrm>
        </p:spPr>
        <p:txBody>
          <a:bodyPr/>
          <a:lstStyle/>
          <a:p>
            <a:pPr lvl="0"/>
            <a:r>
              <a:rPr lang="pt-PT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Lema</a:t>
            </a:r>
            <a:endParaRPr lang="pt-PT" b="1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Marcador de Posição de Conteúdo 2"/>
          <p:cNvSpPr txBox="1">
            <a:spLocks noGrp="1"/>
          </p:cNvSpPr>
          <p:nvPr>
            <p:ph idx="1"/>
          </p:nvPr>
        </p:nvSpPr>
        <p:spPr>
          <a:xfrm>
            <a:off x="920552" y="1820218"/>
            <a:ext cx="4320480" cy="4032448"/>
          </a:xfrm>
        </p:spPr>
        <p:txBody>
          <a:bodyPr/>
          <a:lstStyle/>
          <a:p>
            <a:pPr lvl="0">
              <a:buNone/>
            </a:pPr>
            <a:r>
              <a:rPr lang="pt-PT" i="1" dirty="0" smtClean="0"/>
              <a:t> </a:t>
            </a: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“</a:t>
            </a:r>
            <a:r>
              <a:rPr lang="pt-P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PENSAR PARA </a:t>
            </a: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PODER</a:t>
            </a:r>
          </a:p>
          <a:p>
            <a:pPr lvl="0">
              <a:buNone/>
            </a:pP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AGIR </a:t>
            </a:r>
            <a:r>
              <a:rPr lang="pt-P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E AGIR PARA </a:t>
            </a: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PODER</a:t>
            </a:r>
          </a:p>
          <a:p>
            <a:pPr lvl="0">
              <a:buNone/>
            </a:pP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PENSAR</a:t>
            </a:r>
            <a:r>
              <a:rPr lang="pt-P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.”</a:t>
            </a:r>
          </a:p>
          <a:p>
            <a:pPr lvl="0">
              <a:buNone/>
            </a:pP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 </a:t>
            </a:r>
          </a:p>
          <a:p>
            <a:pPr lvl="0">
              <a:buNone/>
            </a:pP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r>
              <a:rPr lang="pt-P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“PENSAR COM AS NOSSAS </a:t>
            </a:r>
            <a:endParaRPr lang="pt-PT" sz="2800" b="1" i="1" dirty="0" smtClean="0">
              <a:solidFill>
                <a:schemeClr val="bg2">
                  <a:lumMod val="75000"/>
                </a:schemeClr>
              </a:solidFill>
              <a:latin typeface="+mn-lt"/>
            </a:endParaRPr>
          </a:p>
          <a:p>
            <a:pPr lvl="0">
              <a:buNone/>
            </a:pPr>
            <a:r>
              <a:rPr lang="pt-PT" sz="2800" b="1" i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PRÓPRIAS </a:t>
            </a:r>
            <a:r>
              <a:rPr lang="pt-PT" sz="2800" b="1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CABEÇAS”</a:t>
            </a:r>
          </a:p>
          <a:p>
            <a:pPr lvl="0" algn="r">
              <a:buNone/>
            </a:pPr>
            <a:r>
              <a:rPr lang="pt-PT" sz="2400" dirty="0" smtClean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AMILCAR </a:t>
            </a:r>
            <a:r>
              <a:rPr lang="pt-PT" sz="2400" dirty="0">
                <a:solidFill>
                  <a:schemeClr val="bg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CABRAL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040" y="1591097"/>
            <a:ext cx="4330700" cy="4559300"/>
          </a:xfrm>
          <a:prstGeom prst="rect">
            <a:avLst/>
          </a:prstGeo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5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1535964" y="2924944"/>
            <a:ext cx="6849952" cy="193899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Obrigado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pela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vossa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atenção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e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participação</a:t>
            </a:r>
            <a:endParaRPr lang="en-US" sz="2400" dirty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Consulte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o site da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Reforma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do Estado de </a:t>
            </a:r>
            <a:r>
              <a:rPr lang="en-US" sz="2400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Cabo</a:t>
            </a:r>
            <a:r>
              <a:rPr lang="en-US" sz="2400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Verde:</a:t>
            </a:r>
            <a:endParaRPr lang="en-US" sz="2400" dirty="0" smtClean="0">
              <a:solidFill>
                <a:schemeClr val="bg2">
                  <a:lumMod val="75000"/>
                </a:schemeClr>
              </a:solidFill>
              <a:latin typeface="+mj-lt"/>
              <a:hlinkClick r:id="rId2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PT" sz="2400" dirty="0" smtClean="0">
                <a:solidFill>
                  <a:schemeClr val="bg2">
                    <a:lumMod val="75000"/>
                  </a:schemeClr>
                </a:solidFill>
                <a:latin typeface="+mj-lt"/>
                <a:hlinkClick r:id="rId2"/>
              </a:rPr>
              <a:t>www.reformadoestado.gov.cv</a:t>
            </a:r>
            <a:endParaRPr lang="pt-PT" sz="2400" dirty="0" smtClean="0">
              <a:solidFill>
                <a:schemeClr val="bg2">
                  <a:lumMod val="75000"/>
                </a:schemeClr>
              </a:solidFill>
              <a:latin typeface="+mj-lt"/>
            </a:endParaRP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PT" sz="2400" b="0" i="0" u="none" strike="noStrike" kern="1200" cap="none" spc="0" baseline="0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4016896" y="6143238"/>
            <a:ext cx="5434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Unidade</a:t>
            </a:r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de </a:t>
            </a:r>
            <a:r>
              <a:rPr lang="en-US" b="1" dirty="0" err="1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Coordenação</a:t>
            </a:r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da </a:t>
            </a:r>
            <a:r>
              <a:rPr lang="en-US" b="1" dirty="0" err="1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Reforma</a:t>
            </a:r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+mn-lt"/>
              </a:rPr>
              <a:t> do Estado- UCRE</a:t>
            </a:r>
            <a:endParaRPr lang="en-US" b="1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32190</TotalTime>
  <Words>2168</Words>
  <Application>Microsoft Office PowerPoint</Application>
  <PresentationFormat>Papel A4 (210x297 mm)</PresentationFormat>
  <Paragraphs>276</Paragraphs>
  <Slides>41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41</vt:i4>
      </vt:variant>
    </vt:vector>
  </HeadingPairs>
  <TitlesOfParts>
    <vt:vector size="42" baseType="lpstr">
      <vt:lpstr>Default Design</vt:lpstr>
      <vt:lpstr>Agenda de transformação e Reforma do Estado</vt:lpstr>
      <vt:lpstr>Apresentação do PowerPoint</vt:lpstr>
      <vt:lpstr>EVOLUÇÃO DA RENDA PER CAPITA</vt:lpstr>
      <vt:lpstr>TENDÊNCIAS DE CRESCIMENTO ECONÓMICO</vt:lpstr>
      <vt:lpstr>Apresentação do PowerPoint</vt:lpstr>
      <vt:lpstr>PRINCIPAIS CONSTRANGIMENTOS AO DESENVOLVIMENTO IDENTIFICADO NO RELATÓRIO GLOBAL COMPETIVENESS </vt:lpstr>
      <vt:lpstr>CABO VERDE DEVERÁ ATINGIR OS OBJECTIVOS DE DESENVOLVIMENTO DO MILÉNIO (ODM) ESTABELECIDOS PELA ONU ATÉ 2015.</vt:lpstr>
      <vt:lpstr>Apresentação do PowerPoint</vt:lpstr>
      <vt:lpstr>Apresentação do PowerPoint</vt:lpstr>
      <vt:lpstr>Apresentação do PowerPoint</vt:lpstr>
      <vt:lpstr>CONQUISTAS E DESAFIOS NO SECTOR DE INFRA-ESTRUTURA</vt:lpstr>
      <vt:lpstr>AS NOVAS REALIDADES REQUEREM: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EVOLUÇÃO DAS REFORMAS</vt:lpstr>
      <vt:lpstr>Apresentação do PowerPoint</vt:lpstr>
      <vt:lpstr>Apresentação do PowerPoint</vt:lpstr>
      <vt:lpstr>Apresentação do PowerPoint</vt:lpstr>
      <vt:lpstr>Apresentação do PowerPoint</vt:lpstr>
      <vt:lpstr>OBJECTIVOS DO PROGRAMA MUDAR PARA COMPETIR”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PROCESSO DE IMPLEMENTAÇÃO DO PROGRAMA DE MUDAR PARA COMPETIR</vt:lpstr>
      <vt:lpstr>ALGUMAS MEDIDAS DO PROGRAMA  “MUDAR PARA COMPETIR”</vt:lpstr>
      <vt:lpstr>Principais medidas de racionalização e desenvolvimento organizacional  Serviços Centrais</vt:lpstr>
      <vt:lpstr>Apresentação do PowerPoint</vt:lpstr>
      <vt:lpstr>Apresentação do PowerPoint</vt:lpstr>
      <vt:lpstr>Instalar os Representantes do Governo e as Unidades de Coordenação dos Serviços Desconcentrados do Estado  na óptica dos serviços partilhados de gestão dos recursos de forma a fomentar a sustentabilidade financeira das regiões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Lema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carlos.m.santos</dc:creator>
  <cp:lastModifiedBy>GMRE / Assessora - Aparecida Oliveira</cp:lastModifiedBy>
  <cp:revision>3412</cp:revision>
  <dcterms:created xsi:type="dcterms:W3CDTF">2001-10-17T15:40:05Z</dcterms:created>
  <dcterms:modified xsi:type="dcterms:W3CDTF">2012-07-06T12:36:07Z</dcterms:modified>
</cp:coreProperties>
</file>